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32"/>
  </p:notesMasterIdLst>
  <p:sldIdLst>
    <p:sldId id="256" r:id="rId2"/>
    <p:sldId id="257" r:id="rId3"/>
    <p:sldId id="258" r:id="rId4"/>
    <p:sldId id="260" r:id="rId5"/>
    <p:sldId id="259" r:id="rId6"/>
    <p:sldId id="268" r:id="rId7"/>
    <p:sldId id="261" r:id="rId8"/>
    <p:sldId id="262" r:id="rId9"/>
    <p:sldId id="263" r:id="rId10"/>
    <p:sldId id="264" r:id="rId11"/>
    <p:sldId id="265" r:id="rId12"/>
    <p:sldId id="266" r:id="rId13"/>
    <p:sldId id="267" r:id="rId14"/>
    <p:sldId id="271" r:id="rId15"/>
    <p:sldId id="278" r:id="rId16"/>
    <p:sldId id="277" r:id="rId17"/>
    <p:sldId id="274" r:id="rId18"/>
    <p:sldId id="275" r:id="rId19"/>
    <p:sldId id="276" r:id="rId20"/>
    <p:sldId id="283" r:id="rId21"/>
    <p:sldId id="270" r:id="rId22"/>
    <p:sldId id="269" r:id="rId23"/>
    <p:sldId id="272" r:id="rId24"/>
    <p:sldId id="279" r:id="rId25"/>
    <p:sldId id="284" r:id="rId26"/>
    <p:sldId id="285" r:id="rId27"/>
    <p:sldId id="286" r:id="rId28"/>
    <p:sldId id="282" r:id="rId29"/>
    <p:sldId id="280" r:id="rId30"/>
    <p:sldId id="28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deep Nandi" initials="RN" lastIdx="1" clrIdx="0">
    <p:extLst>
      <p:ext uri="{19B8F6BF-5375-455C-9EA6-DF929625EA0E}">
        <p15:presenceInfo xmlns:p15="http://schemas.microsoft.com/office/powerpoint/2012/main" userId="cc21fe87fca7cb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359"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presProps" Target="pres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commentAuthors" Target="commentAuthor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notesMaster" Target="notesMasters/notesMaster1.xml" /><Relationship Id="rId37" Type="http://schemas.openxmlformats.org/officeDocument/2006/relationships/tableStyles" Target="tableStyle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5E70B-D411-483B-B4B2-DAAC059A5B53}" type="datetimeFigureOut">
              <a:rPr lang="en-IN" smtClean="0"/>
              <a:t>24-05-2023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3662C4-F0F7-4A03-A6BE-6361B96BE22B}" type="slidenum">
              <a:rPr lang="en-IN" smtClean="0"/>
              <a:t>‹#›</a:t>
            </a:fld>
            <a:endParaRPr lang="en-IN"/>
          </a:p>
        </p:txBody>
      </p:sp>
    </p:spTree>
    <p:extLst>
      <p:ext uri="{BB962C8B-B14F-4D97-AF65-F5344CB8AC3E}">
        <p14:creationId xmlns:p14="http://schemas.microsoft.com/office/powerpoint/2010/main" val="1684675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3662C4-F0F7-4A03-A6BE-6361B96BE22B}" type="slidenum">
              <a:rPr lang="en-IN" smtClean="0"/>
              <a:t>10</a:t>
            </a:fld>
            <a:endParaRPr lang="en-IN"/>
          </a:p>
        </p:txBody>
      </p:sp>
    </p:spTree>
    <p:extLst>
      <p:ext uri="{BB962C8B-B14F-4D97-AF65-F5344CB8AC3E}">
        <p14:creationId xmlns:p14="http://schemas.microsoft.com/office/powerpoint/2010/main" val="2916081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3662C4-F0F7-4A03-A6BE-6361B96BE22B}" type="slidenum">
              <a:rPr lang="en-IN" smtClean="0"/>
              <a:t>12</a:t>
            </a:fld>
            <a:endParaRPr lang="en-IN"/>
          </a:p>
        </p:txBody>
      </p:sp>
    </p:spTree>
    <p:extLst>
      <p:ext uri="{BB962C8B-B14F-4D97-AF65-F5344CB8AC3E}">
        <p14:creationId xmlns:p14="http://schemas.microsoft.com/office/powerpoint/2010/main" val="712218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63662C4-F0F7-4A03-A6BE-6361B96BE22B}" type="slidenum">
              <a:rPr lang="en-IN" smtClean="0"/>
              <a:t>25</a:t>
            </a:fld>
            <a:endParaRPr lang="en-IN"/>
          </a:p>
        </p:txBody>
      </p:sp>
    </p:spTree>
    <p:extLst>
      <p:ext uri="{BB962C8B-B14F-4D97-AF65-F5344CB8AC3E}">
        <p14:creationId xmlns:p14="http://schemas.microsoft.com/office/powerpoint/2010/main" val="356545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46409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8506659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796565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1097831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676924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229027270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31426456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8645622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11425718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5A61BC-0A27-4131-979F-B6C9CB0D98A9}" type="datetimeFigureOut">
              <a:rPr lang="en-IN" smtClean="0"/>
              <a:t>24-05-2023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2368805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5A61BC-0A27-4131-979F-B6C9CB0D98A9}"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3905826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5A61BC-0A27-4131-979F-B6C9CB0D98A9}" type="datetimeFigureOut">
              <a:rPr lang="en-IN" smtClean="0"/>
              <a:t>24-05-2023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5466173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5A61BC-0A27-4131-979F-B6C9CB0D98A9}" type="datetimeFigureOut">
              <a:rPr lang="en-IN" smtClean="0"/>
              <a:t>24-05-2023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1426722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A61BC-0A27-4131-979F-B6C9CB0D98A9}" type="datetimeFigureOut">
              <a:rPr lang="en-IN" smtClean="0"/>
              <a:t>24-05-2023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20473171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5A61BC-0A27-4131-979F-B6C9CB0D98A9}"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32180951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5A61BC-0A27-4131-979F-B6C9CB0D98A9}" type="datetimeFigureOut">
              <a:rPr lang="en-IN" smtClean="0"/>
              <a:t>24-05-2023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14D559F-8F5E-4A2F-BF47-41E54A6A48E1}" type="slidenum">
              <a:rPr lang="en-IN" smtClean="0"/>
              <a:t>‹#›</a:t>
            </a:fld>
            <a:endParaRPr lang="en-IN"/>
          </a:p>
        </p:txBody>
      </p:sp>
    </p:spTree>
    <p:extLst>
      <p:ext uri="{BB962C8B-B14F-4D97-AF65-F5344CB8AC3E}">
        <p14:creationId xmlns:p14="http://schemas.microsoft.com/office/powerpoint/2010/main" val="23892067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theme" Target="../theme/theme1.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45A61BC-0A27-4131-979F-B6C9CB0D98A9}" type="datetimeFigureOut">
              <a:rPr lang="en-IN" smtClean="0"/>
              <a:t>24-05-2023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14D559F-8F5E-4A2F-BF47-41E54A6A48E1}" type="slidenum">
              <a:rPr lang="en-IN" smtClean="0"/>
              <a:t>‹#›</a:t>
            </a:fld>
            <a:endParaRPr lang="en-IN"/>
          </a:p>
        </p:txBody>
      </p:sp>
    </p:spTree>
    <p:extLst>
      <p:ext uri="{BB962C8B-B14F-4D97-AF65-F5344CB8AC3E}">
        <p14:creationId xmlns:p14="http://schemas.microsoft.com/office/powerpoint/2010/main" val="2027031147"/>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openxmlformats.org/officeDocument/2006/relationships/image" Target="../media/image27.png" /><Relationship Id="rId5" Type="http://schemas.openxmlformats.org/officeDocument/2006/relationships/image" Target="../media/image26.png" /><Relationship Id="rId4" Type="http://schemas.openxmlformats.org/officeDocument/2006/relationships/image" Target="../media/image25.png" /></Relationships>
</file>

<file path=ppt/slides/_rels/slide11.xml.rels><?xml version="1.0" encoding="UTF-8" standalone="yes"?>
<Relationships xmlns="http://schemas.openxmlformats.org/package/2006/relationships"><Relationship Id="rId3" Type="http://schemas.openxmlformats.org/officeDocument/2006/relationships/image" Target="../media/image29.png" /><Relationship Id="rId2" Type="http://schemas.openxmlformats.org/officeDocument/2006/relationships/image" Target="../media/image28.png" /><Relationship Id="rId1" Type="http://schemas.openxmlformats.org/officeDocument/2006/relationships/slideLayout" Target="../slideLayouts/slideLayout2.xml" /><Relationship Id="rId5" Type="http://schemas.openxmlformats.org/officeDocument/2006/relationships/image" Target="../media/image31.png" /><Relationship Id="rId4" Type="http://schemas.openxmlformats.org/officeDocument/2006/relationships/image" Target="../media/image30.png" /></Relationships>
</file>

<file path=ppt/slides/_rels/slide12.xml.rels><?xml version="1.0" encoding="UTF-8" standalone="yes"?>
<Relationships xmlns="http://schemas.openxmlformats.org/package/2006/relationships"><Relationship Id="rId3" Type="http://schemas.openxmlformats.org/officeDocument/2006/relationships/image" Target="../media/image32.png" /><Relationship Id="rId7" Type="http://schemas.openxmlformats.org/officeDocument/2006/relationships/image" Target="../media/image36.png" /><Relationship Id="rId2" Type="http://schemas.openxmlformats.org/officeDocument/2006/relationships/notesSlide" Target="../notesSlides/notesSlide2.xml" /><Relationship Id="rId1" Type="http://schemas.openxmlformats.org/officeDocument/2006/relationships/slideLayout" Target="../slideLayouts/slideLayout7.xml" /><Relationship Id="rId6" Type="http://schemas.openxmlformats.org/officeDocument/2006/relationships/image" Target="../media/image35.png" /><Relationship Id="rId5" Type="http://schemas.openxmlformats.org/officeDocument/2006/relationships/image" Target="../media/image34.png" /><Relationship Id="rId4" Type="http://schemas.openxmlformats.org/officeDocument/2006/relationships/image" Target="../media/image33.png" /></Relationships>
</file>

<file path=ppt/slides/_rels/slide13.xml.rels><?xml version="1.0" encoding="UTF-8" standalone="yes"?>
<Relationships xmlns="http://schemas.openxmlformats.org/package/2006/relationships"><Relationship Id="rId3" Type="http://schemas.openxmlformats.org/officeDocument/2006/relationships/image" Target="../media/image38.png" /><Relationship Id="rId7" Type="http://schemas.openxmlformats.org/officeDocument/2006/relationships/image" Target="../media/image42.png" /><Relationship Id="rId2" Type="http://schemas.openxmlformats.org/officeDocument/2006/relationships/image" Target="../media/image37.png" /><Relationship Id="rId1" Type="http://schemas.openxmlformats.org/officeDocument/2006/relationships/slideLayout" Target="../slideLayouts/slideLayout7.xml" /><Relationship Id="rId6" Type="http://schemas.openxmlformats.org/officeDocument/2006/relationships/image" Target="../media/image41.png" /><Relationship Id="rId5" Type="http://schemas.openxmlformats.org/officeDocument/2006/relationships/image" Target="../media/image40.png" /><Relationship Id="rId4" Type="http://schemas.openxmlformats.org/officeDocument/2006/relationships/image" Target="../media/image39.png"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image" Target="../media/image43.png" /><Relationship Id="rId1" Type="http://schemas.openxmlformats.org/officeDocument/2006/relationships/slideLayout" Target="../slideLayouts/slideLayout8.xml" /><Relationship Id="rId6" Type="http://schemas.openxmlformats.org/officeDocument/2006/relationships/image" Target="../media/image47.png" /><Relationship Id="rId5" Type="http://schemas.openxmlformats.org/officeDocument/2006/relationships/image" Target="../media/image46.png" /><Relationship Id="rId4" Type="http://schemas.openxmlformats.org/officeDocument/2006/relationships/image" Target="../media/image45.png" /></Relationships>
</file>

<file path=ppt/slides/_rels/slide16.xml.rels><?xml version="1.0" encoding="UTF-8" standalone="yes"?>
<Relationships xmlns="http://schemas.openxmlformats.org/package/2006/relationships"><Relationship Id="rId3" Type="http://schemas.openxmlformats.org/officeDocument/2006/relationships/image" Target="../media/image49.png" /><Relationship Id="rId7" Type="http://schemas.openxmlformats.org/officeDocument/2006/relationships/image" Target="../media/image53.png" /><Relationship Id="rId2" Type="http://schemas.openxmlformats.org/officeDocument/2006/relationships/image" Target="../media/image48.png" /><Relationship Id="rId1" Type="http://schemas.openxmlformats.org/officeDocument/2006/relationships/slideLayout" Target="../slideLayouts/slideLayout6.xml" /><Relationship Id="rId6" Type="http://schemas.openxmlformats.org/officeDocument/2006/relationships/image" Target="../media/image52.png" /><Relationship Id="rId5" Type="http://schemas.openxmlformats.org/officeDocument/2006/relationships/image" Target="../media/image51.png" /><Relationship Id="rId4" Type="http://schemas.openxmlformats.org/officeDocument/2006/relationships/image" Target="../media/image50.png"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 /></Relationships>
</file>

<file path=ppt/slides/_rels/slide18.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5.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xml.rels><?xml version="1.0" encoding="UTF-8" standalone="yes"?>
<Relationships xmlns="http://schemas.openxmlformats.org/package/2006/relationships"><Relationship Id="rId3" Type="http://schemas.openxmlformats.org/officeDocument/2006/relationships/image" Target="../media/image3.jpeg" /><Relationship Id="rId2" Type="http://schemas.openxmlformats.org/officeDocument/2006/relationships/image" Target="../media/image2.png" /><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 /></Relationships>
</file>

<file path=ppt/slides/_rels/slide21.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image" Target="../media/image55.png" /><Relationship Id="rId1" Type="http://schemas.openxmlformats.org/officeDocument/2006/relationships/slideLayout" Target="../slideLayouts/slideLayout6.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2" Type="http://schemas.openxmlformats.org/officeDocument/2006/relationships/image" Target="../media/image56.png" /><Relationship Id="rId1" Type="http://schemas.openxmlformats.org/officeDocument/2006/relationships/slideLayout" Target="../slideLayouts/slideLayout5.xml" /></Relationships>
</file>

<file path=ppt/slides/_rels/slide25.xml.rels><?xml version="1.0" encoding="UTF-8" standalone="yes"?>
<Relationships xmlns="http://schemas.openxmlformats.org/package/2006/relationships"><Relationship Id="rId3" Type="http://schemas.openxmlformats.org/officeDocument/2006/relationships/image" Target="../media/image57.png" /><Relationship Id="rId7" Type="http://schemas.openxmlformats.org/officeDocument/2006/relationships/image" Target="../media/image61.png" /><Relationship Id="rId2" Type="http://schemas.openxmlformats.org/officeDocument/2006/relationships/notesSlide" Target="../notesSlides/notesSlide3.xml" /><Relationship Id="rId1" Type="http://schemas.openxmlformats.org/officeDocument/2006/relationships/slideLayout" Target="../slideLayouts/slideLayout5.xml" /><Relationship Id="rId6" Type="http://schemas.openxmlformats.org/officeDocument/2006/relationships/image" Target="../media/image60.png" /><Relationship Id="rId5" Type="http://schemas.openxmlformats.org/officeDocument/2006/relationships/image" Target="../media/image59.png" /><Relationship Id="rId4" Type="http://schemas.openxmlformats.org/officeDocument/2006/relationships/image" Target="../media/image58.png" /></Relationships>
</file>

<file path=ppt/slides/_rels/slide26.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hyperlink" Target="https://www.statology.org/chi-square-p-value-calculator/" TargetMode="External" /><Relationship Id="rId1" Type="http://schemas.openxmlformats.org/officeDocument/2006/relationships/slideLayout" Target="../slideLayouts/slideLayout5.xml" /><Relationship Id="rId6" Type="http://schemas.openxmlformats.org/officeDocument/2006/relationships/image" Target="../media/image65.png" /><Relationship Id="rId5" Type="http://schemas.openxmlformats.org/officeDocument/2006/relationships/image" Target="../media/image64.png" /><Relationship Id="rId4" Type="http://schemas.openxmlformats.org/officeDocument/2006/relationships/image" Target="../media/image63.png" /></Relationships>
</file>

<file path=ppt/slides/_rels/slide27.xml.rels><?xml version="1.0" encoding="UTF-8" standalone="yes"?>
<Relationships xmlns="http://schemas.openxmlformats.org/package/2006/relationships"><Relationship Id="rId3" Type="http://schemas.openxmlformats.org/officeDocument/2006/relationships/image" Target="../media/image67.png" /><Relationship Id="rId7" Type="http://schemas.openxmlformats.org/officeDocument/2006/relationships/image" Target="../media/image71.png" /><Relationship Id="rId2" Type="http://schemas.openxmlformats.org/officeDocument/2006/relationships/image" Target="../media/image66.png" /><Relationship Id="rId1" Type="http://schemas.openxmlformats.org/officeDocument/2006/relationships/slideLayout" Target="../slideLayouts/slideLayout7.xml" /><Relationship Id="rId6" Type="http://schemas.openxmlformats.org/officeDocument/2006/relationships/image" Target="../media/image70.png" /><Relationship Id="rId5" Type="http://schemas.openxmlformats.org/officeDocument/2006/relationships/image" Target="../media/image69.png" /><Relationship Id="rId4" Type="http://schemas.openxmlformats.org/officeDocument/2006/relationships/image" Target="../media/image68.png" /></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3" Type="http://schemas.openxmlformats.org/officeDocument/2006/relationships/hyperlink" Target="https://statsandr.com/blog/multiple-linear-regression-made-simple/" TargetMode="External" /><Relationship Id="rId2" Type="http://schemas.openxmlformats.org/officeDocument/2006/relationships/hyperlink" Target="http://www.stat.yale.edu/Courses/1997-98/101/linmult.htm" TargetMode="External" /><Relationship Id="rId1" Type="http://schemas.openxmlformats.org/officeDocument/2006/relationships/slideLayout" Target="../slideLayouts/slideLayout2.xml" /><Relationship Id="rId4" Type="http://schemas.openxmlformats.org/officeDocument/2006/relationships/hyperlink" Target="https://www.statology.org/" TargetMode="External" /></Relationships>
</file>

<file path=ppt/slides/_rels/slide3.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jpeg" /><Relationship Id="rId1" Type="http://schemas.openxmlformats.org/officeDocument/2006/relationships/slideLayout" Target="../slideLayouts/slideLayout2.xml" /><Relationship Id="rId4" Type="http://schemas.openxmlformats.org/officeDocument/2006/relationships/image" Target="../media/image6.png" /></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8.jpe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image" Target="../media/image9.png" /><Relationship Id="rId1" Type="http://schemas.openxmlformats.org/officeDocument/2006/relationships/slideLayout" Target="../slideLayouts/slideLayout2.xml" /><Relationship Id="rId4" Type="http://schemas.openxmlformats.org/officeDocument/2006/relationships/image" Target="../media/image11.png" /></Relationships>
</file>

<file path=ppt/slides/_rels/slide7.xml.rels><?xml version="1.0" encoding="UTF-8" standalone="yes"?>
<Relationships xmlns="http://schemas.openxmlformats.org/package/2006/relationships"><Relationship Id="rId3" Type="http://schemas.openxmlformats.org/officeDocument/2006/relationships/image" Target="../media/image13.png" /><Relationship Id="rId2" Type="http://schemas.openxmlformats.org/officeDocument/2006/relationships/image" Target="../media/image12.jpeg"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image" Target="../media/image14.png" /><Relationship Id="rId1" Type="http://schemas.openxmlformats.org/officeDocument/2006/relationships/slideLayout" Target="../slideLayouts/slideLayout2.xml" /><Relationship Id="rId5" Type="http://schemas.openxmlformats.org/officeDocument/2006/relationships/image" Target="../media/image17.png" /><Relationship Id="rId4" Type="http://schemas.openxmlformats.org/officeDocument/2006/relationships/image" Target="../media/image16.png" /></Relationships>
</file>

<file path=ppt/slides/_rels/slide9.xml.rels><?xml version="1.0" encoding="UTF-8" standalone="yes"?>
<Relationships xmlns="http://schemas.openxmlformats.org/package/2006/relationships"><Relationship Id="rId3" Type="http://schemas.openxmlformats.org/officeDocument/2006/relationships/image" Target="../media/image19.png" /><Relationship Id="rId7" Type="http://schemas.openxmlformats.org/officeDocument/2006/relationships/image" Target="../media/image23.png" /><Relationship Id="rId2" Type="http://schemas.openxmlformats.org/officeDocument/2006/relationships/image" Target="../media/image18.png" /><Relationship Id="rId1" Type="http://schemas.openxmlformats.org/officeDocument/2006/relationships/slideLayout" Target="../slideLayouts/slideLayout7.xml" /><Relationship Id="rId6" Type="http://schemas.openxmlformats.org/officeDocument/2006/relationships/image" Target="../media/image22.png" /><Relationship Id="rId5" Type="http://schemas.openxmlformats.org/officeDocument/2006/relationships/image" Target="../media/image21.png" /><Relationship Id="rId4" Type="http://schemas.openxmlformats.org/officeDocument/2006/relationships/image" Target="../media/image20.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F480B5-F78F-CDBB-2D54-64A2FD072CFE}"/>
              </a:ext>
            </a:extLst>
          </p:cNvPr>
          <p:cNvSpPr/>
          <p:nvPr/>
        </p:nvSpPr>
        <p:spPr>
          <a:xfrm>
            <a:off x="901695" y="85725"/>
            <a:ext cx="10388613" cy="2585323"/>
          </a:xfrm>
          <a:prstGeom prst="rect">
            <a:avLst/>
          </a:prstGeom>
          <a:noFill/>
        </p:spPr>
        <p:txBody>
          <a:bodyPr wrap="none" lIns="91440" tIns="45720" rIns="91440" bIns="45720">
            <a:spAutoFit/>
          </a:bodyPr>
          <a:lstStyle/>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A BRIEF</a:t>
            </a:r>
          </a:p>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 STATISTICAL ANALYSIS ON FIFA </a:t>
            </a:r>
          </a:p>
          <a:p>
            <a:pPr algn="ctr"/>
            <a:r>
              <a:rPr lang="en-US" sz="5400" b="1" dirty="0">
                <a:ln w="12700">
                  <a:solidFill>
                    <a:schemeClr val="accent5"/>
                  </a:solidFill>
                  <a:prstDash val="solid"/>
                </a:ln>
                <a:pattFill prst="ltDnDiag">
                  <a:fgClr>
                    <a:schemeClr val="accent5">
                      <a:lumMod val="60000"/>
                      <a:lumOff val="40000"/>
                    </a:schemeClr>
                  </a:fgClr>
                  <a:bgClr>
                    <a:schemeClr val="bg1"/>
                  </a:bgClr>
                </a:pattFill>
              </a:rPr>
              <a:t>2023 RATING SYSTEM</a:t>
            </a:r>
          </a:p>
        </p:txBody>
      </p:sp>
      <p:pic>
        <p:nvPicPr>
          <p:cNvPr id="5" name="Picture 4">
            <a:extLst>
              <a:ext uri="{FF2B5EF4-FFF2-40B4-BE49-F238E27FC236}">
                <a16:creationId xmlns:a16="http://schemas.microsoft.com/office/drawing/2014/main" id="{B46E391D-D2C8-0809-4CC4-1521B6A3CF8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4490" y="3181350"/>
            <a:ext cx="5731510" cy="3223895"/>
          </a:xfrm>
          <a:prstGeom prst="rect">
            <a:avLst/>
          </a:prstGeom>
          <a:noFill/>
          <a:ln w="57150">
            <a:solidFill>
              <a:schemeClr val="accent4"/>
            </a:solidFill>
          </a:ln>
        </p:spPr>
      </p:pic>
      <p:sp>
        <p:nvSpPr>
          <p:cNvPr id="2" name="TextBox 1">
            <a:extLst>
              <a:ext uri="{FF2B5EF4-FFF2-40B4-BE49-F238E27FC236}">
                <a16:creationId xmlns:a16="http://schemas.microsoft.com/office/drawing/2014/main" id="{4BE5C3EB-DE1C-D6D4-9DAC-336783C89E0F}"/>
              </a:ext>
            </a:extLst>
          </p:cNvPr>
          <p:cNvSpPr txBox="1"/>
          <p:nvPr/>
        </p:nvSpPr>
        <p:spPr>
          <a:xfrm>
            <a:off x="6757145" y="3777634"/>
            <a:ext cx="4533163" cy="2031325"/>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US" dirty="0">
                <a:ln w="0"/>
                <a:effectLst>
                  <a:outerShdw blurRad="38100" dist="19050" dir="2700000" algn="tl" rotWithShape="0">
                    <a:schemeClr val="dk1">
                      <a:alpha val="40000"/>
                    </a:schemeClr>
                  </a:outerShdw>
                </a:effectLst>
                <a:latin typeface="Algerian" panose="04020705040A02060702" pitchFamily="82" charset="0"/>
              </a:rPr>
              <a:t>Presented by</a:t>
            </a:r>
          </a:p>
          <a:p>
            <a:r>
              <a:rPr lang="en-US" dirty="0">
                <a:ln w="0"/>
                <a:effectLst>
                  <a:outerShdw blurRad="38100" dist="19050" dir="2700000" algn="tl" rotWithShape="0">
                    <a:schemeClr val="dk1">
                      <a:alpha val="40000"/>
                    </a:schemeClr>
                  </a:outerShdw>
                </a:effectLst>
                <a:latin typeface="Algerian" panose="04020705040A02060702" pitchFamily="82" charset="0"/>
              </a:rPr>
              <a:t>              RAJDEEP NANDI</a:t>
            </a:r>
          </a:p>
          <a:p>
            <a:r>
              <a:rPr lang="en-US" dirty="0">
                <a:ln w="0"/>
                <a:effectLst>
                  <a:outerShdw blurRad="38100" dist="19050" dir="2700000" algn="tl" rotWithShape="0">
                    <a:schemeClr val="dk1">
                      <a:alpha val="40000"/>
                    </a:schemeClr>
                  </a:outerShdw>
                </a:effectLst>
                <a:latin typeface="Algerian" panose="04020705040A02060702" pitchFamily="82" charset="0"/>
              </a:rPr>
              <a:t>              B.Sc. (SEM - vi)</a:t>
            </a:r>
          </a:p>
          <a:p>
            <a:r>
              <a:rPr lang="en-US" dirty="0">
                <a:ln w="0"/>
                <a:effectLst>
                  <a:outerShdw blurRad="38100" dist="19050" dir="2700000" algn="tl" rotWithShape="0">
                    <a:schemeClr val="dk1">
                      <a:alpha val="40000"/>
                    </a:schemeClr>
                  </a:outerShdw>
                </a:effectLst>
                <a:latin typeface="Algerian" panose="04020705040A02060702" pitchFamily="82" charset="0"/>
              </a:rPr>
              <a:t>              Department of statistics</a:t>
            </a:r>
          </a:p>
          <a:p>
            <a:r>
              <a:rPr lang="en-US" dirty="0">
                <a:ln w="0"/>
                <a:effectLst>
                  <a:outerShdw blurRad="38100" dist="19050" dir="2700000" algn="tl" rotWithShape="0">
                    <a:schemeClr val="dk1">
                      <a:alpha val="40000"/>
                    </a:schemeClr>
                  </a:outerShdw>
                </a:effectLst>
                <a:latin typeface="Algerian" panose="04020705040A02060702" pitchFamily="82" charset="0"/>
              </a:rPr>
              <a:t>              </a:t>
            </a:r>
            <a:r>
              <a:rPr lang="en-US" dirty="0" err="1">
                <a:ln w="0"/>
                <a:effectLst>
                  <a:outerShdw blurRad="38100" dist="19050" dir="2700000" algn="tl" rotWithShape="0">
                    <a:schemeClr val="dk1">
                      <a:alpha val="40000"/>
                    </a:schemeClr>
                  </a:outerShdw>
                </a:effectLst>
                <a:latin typeface="Algerian" panose="04020705040A02060702" pitchFamily="82" charset="0"/>
              </a:rPr>
              <a:t>Siksha</a:t>
            </a:r>
            <a:r>
              <a:rPr lang="en-US" dirty="0">
                <a:ln w="0"/>
                <a:effectLst>
                  <a:outerShdw blurRad="38100" dist="19050" dir="2700000" algn="tl" rotWithShape="0">
                    <a:schemeClr val="dk1">
                      <a:alpha val="40000"/>
                    </a:schemeClr>
                  </a:outerShdw>
                </a:effectLst>
                <a:latin typeface="Algerian" panose="04020705040A02060702" pitchFamily="82" charset="0"/>
              </a:rPr>
              <a:t> Bhavana</a:t>
            </a:r>
          </a:p>
          <a:p>
            <a:r>
              <a:rPr lang="en-US" dirty="0">
                <a:ln w="0"/>
                <a:effectLst>
                  <a:outerShdw blurRad="38100" dist="19050" dir="2700000" algn="tl" rotWithShape="0">
                    <a:schemeClr val="dk1">
                      <a:alpha val="40000"/>
                    </a:schemeClr>
                  </a:outerShdw>
                </a:effectLst>
                <a:latin typeface="Algerian" panose="04020705040A02060702" pitchFamily="82" charset="0"/>
              </a:rPr>
              <a:t>              VISVA BHARATI UNIVERSITY</a:t>
            </a:r>
          </a:p>
          <a:p>
            <a:endParaRPr lang="en-US" dirty="0">
              <a:ln w="0"/>
              <a:effectLst>
                <a:outerShdw blurRad="38100" dist="19050" dir="2700000" algn="tl" rotWithShape="0">
                  <a:schemeClr val="dk1">
                    <a:alpha val="40000"/>
                  </a:schemeClr>
                </a:outerShdw>
              </a:effectLst>
              <a:latin typeface="Algerian" panose="04020705040A02060702" pitchFamily="82" charset="0"/>
            </a:endParaRPr>
          </a:p>
        </p:txBody>
      </p:sp>
    </p:spTree>
    <p:extLst>
      <p:ext uri="{BB962C8B-B14F-4D97-AF65-F5344CB8AC3E}">
        <p14:creationId xmlns:p14="http://schemas.microsoft.com/office/powerpoint/2010/main" val="3959339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76E3A5-1E1D-FE92-7DA5-834471E7A964}"/>
              </a:ext>
            </a:extLst>
          </p:cNvPr>
          <p:cNvPicPr>
            <a:picLocks noChangeAspect="1"/>
          </p:cNvPicPr>
          <p:nvPr/>
        </p:nvPicPr>
        <p:blipFill rotWithShape="1">
          <a:blip r:embed="rId3">
            <a:extLst>
              <a:ext uri="{28A0092B-C50C-407E-A947-70E740481C1C}">
                <a14:useLocalDpi xmlns:a14="http://schemas.microsoft.com/office/drawing/2010/main" val="0"/>
              </a:ext>
            </a:extLst>
          </a:blip>
          <a:srcRect l="4555" t="12877" r="3726" b="1984"/>
          <a:stretch/>
        </p:blipFill>
        <p:spPr bwMode="auto">
          <a:xfrm>
            <a:off x="0" y="0"/>
            <a:ext cx="4500880" cy="2600960"/>
          </a:xfrm>
          <a:prstGeom prst="rect">
            <a:avLst/>
          </a:prstGeom>
          <a:noFill/>
          <a:ln>
            <a:noFill/>
          </a:ln>
        </p:spPr>
      </p:pic>
      <p:pic>
        <p:nvPicPr>
          <p:cNvPr id="5" name="Picture 4">
            <a:extLst>
              <a:ext uri="{FF2B5EF4-FFF2-40B4-BE49-F238E27FC236}">
                <a16:creationId xmlns:a16="http://schemas.microsoft.com/office/drawing/2014/main" id="{79B0D2BC-1096-17EB-A59B-61A9A0B7AE75}"/>
              </a:ext>
            </a:extLst>
          </p:cNvPr>
          <p:cNvPicPr>
            <a:picLocks noChangeAspect="1"/>
          </p:cNvPicPr>
          <p:nvPr/>
        </p:nvPicPr>
        <p:blipFill rotWithShape="1">
          <a:blip r:embed="rId4">
            <a:extLst>
              <a:ext uri="{28A0092B-C50C-407E-A947-70E740481C1C}">
                <a14:useLocalDpi xmlns:a14="http://schemas.microsoft.com/office/drawing/2010/main" val="0"/>
              </a:ext>
            </a:extLst>
          </a:blip>
          <a:srcRect l="5152" t="13818" r="5152"/>
          <a:stretch/>
        </p:blipFill>
        <p:spPr bwMode="auto">
          <a:xfrm>
            <a:off x="4826000" y="0"/>
            <a:ext cx="5140960" cy="2910840"/>
          </a:xfrm>
          <a:prstGeom prst="rect">
            <a:avLst/>
          </a:prstGeom>
          <a:noFill/>
          <a:ln>
            <a:noFill/>
          </a:ln>
        </p:spPr>
      </p:pic>
      <p:pic>
        <p:nvPicPr>
          <p:cNvPr id="6" name="Picture 5">
            <a:extLst>
              <a:ext uri="{FF2B5EF4-FFF2-40B4-BE49-F238E27FC236}">
                <a16:creationId xmlns:a16="http://schemas.microsoft.com/office/drawing/2014/main" id="{62095C45-7CFA-E455-F8C0-78B85B2FC6D9}"/>
              </a:ext>
            </a:extLst>
          </p:cNvPr>
          <p:cNvPicPr>
            <a:picLocks noChangeAspect="1"/>
          </p:cNvPicPr>
          <p:nvPr/>
        </p:nvPicPr>
        <p:blipFill rotWithShape="1">
          <a:blip r:embed="rId5">
            <a:extLst>
              <a:ext uri="{28A0092B-C50C-407E-A947-70E740481C1C}">
                <a14:useLocalDpi xmlns:a14="http://schemas.microsoft.com/office/drawing/2010/main" val="0"/>
              </a:ext>
            </a:extLst>
          </a:blip>
          <a:srcRect l="5170" t="12385" r="2502" b="1653"/>
          <a:stretch/>
        </p:blipFill>
        <p:spPr bwMode="auto">
          <a:xfrm>
            <a:off x="0" y="2865119"/>
            <a:ext cx="4297680" cy="2113281"/>
          </a:xfrm>
          <a:prstGeom prst="rect">
            <a:avLst/>
          </a:prstGeom>
          <a:noFill/>
          <a:ln>
            <a:noFill/>
          </a:ln>
        </p:spPr>
      </p:pic>
      <p:pic>
        <p:nvPicPr>
          <p:cNvPr id="7" name="Picture 6">
            <a:extLst>
              <a:ext uri="{FF2B5EF4-FFF2-40B4-BE49-F238E27FC236}">
                <a16:creationId xmlns:a16="http://schemas.microsoft.com/office/drawing/2014/main" id="{9F5468A9-3D13-194B-12EF-D84F8835A5B0}"/>
              </a:ext>
            </a:extLst>
          </p:cNvPr>
          <p:cNvPicPr>
            <a:picLocks noChangeAspect="1"/>
          </p:cNvPicPr>
          <p:nvPr/>
        </p:nvPicPr>
        <p:blipFill rotWithShape="1">
          <a:blip r:embed="rId6">
            <a:extLst>
              <a:ext uri="{28A0092B-C50C-407E-A947-70E740481C1C}">
                <a14:useLocalDpi xmlns:a14="http://schemas.microsoft.com/office/drawing/2010/main" val="0"/>
              </a:ext>
            </a:extLst>
          </a:blip>
          <a:srcRect l="4975" t="14345" r="3911" b="-100"/>
          <a:stretch/>
        </p:blipFill>
        <p:spPr bwMode="auto">
          <a:xfrm>
            <a:off x="4744720" y="2865119"/>
            <a:ext cx="5222240" cy="2733040"/>
          </a:xfrm>
          <a:prstGeom prst="rect">
            <a:avLst/>
          </a:prstGeom>
          <a:noFill/>
          <a:ln>
            <a:noFill/>
          </a:ln>
        </p:spPr>
      </p:pic>
      <p:sp>
        <p:nvSpPr>
          <p:cNvPr id="3" name="TextBox 2">
            <a:extLst>
              <a:ext uri="{FF2B5EF4-FFF2-40B4-BE49-F238E27FC236}">
                <a16:creationId xmlns:a16="http://schemas.microsoft.com/office/drawing/2014/main" id="{025A94EA-2D5A-BC36-7940-D3D3F7719C63}"/>
              </a:ext>
            </a:extLst>
          </p:cNvPr>
          <p:cNvSpPr txBox="1"/>
          <p:nvPr/>
        </p:nvSpPr>
        <p:spPr>
          <a:xfrm>
            <a:off x="2267758" y="5598159"/>
            <a:ext cx="5953991" cy="984885"/>
          </a:xfrm>
          <a:prstGeom prst="rect">
            <a:avLst/>
          </a:prstGeom>
          <a:noFill/>
          <a:ln>
            <a:solidFill>
              <a:srgbClr val="002060"/>
            </a:solidFill>
          </a:ln>
        </p:spPr>
        <p:txBody>
          <a:bodyPr wrap="square" rtlCol="0">
            <a:spAutoFit/>
          </a:bodyPr>
          <a:lstStyle/>
          <a:p>
            <a:pPr marL="285750" indent="-285750">
              <a:buFont typeface="Wingdings" panose="05000000000000000000" pitchFamily="2" charset="2"/>
              <a:buChar char="Ø"/>
            </a:pPr>
            <a:r>
              <a:rPr lang="en-US" sz="2000" dirty="0">
                <a:solidFill>
                  <a:srgbClr val="002060"/>
                </a:solidFill>
                <a:latin typeface="Rockwell Nova" panose="02060503020205020403" pitchFamily="18" charset="0"/>
              </a:rPr>
              <a:t>THE WEIGHT AND THE PACE RATING HAS SEVERAL OUTLIERS</a:t>
            </a:r>
            <a:endParaRPr lang="en-IN" sz="2000" dirty="0">
              <a:solidFill>
                <a:srgbClr val="002060"/>
              </a:solidFill>
              <a:latin typeface="Rockwell Nova" panose="02060503020205020403" pitchFamily="18" charset="0"/>
            </a:endParaRPr>
          </a:p>
          <a:p>
            <a:r>
              <a:rPr lang="en-US" dirty="0"/>
              <a:t> </a:t>
            </a:r>
            <a:endParaRPr lang="en-IN" dirty="0"/>
          </a:p>
        </p:txBody>
      </p:sp>
    </p:spTree>
    <p:extLst>
      <p:ext uri="{BB962C8B-B14F-4D97-AF65-F5344CB8AC3E}">
        <p14:creationId xmlns:p14="http://schemas.microsoft.com/office/powerpoint/2010/main" val="1951429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82B7-1631-A26F-A689-4A680815783A}"/>
              </a:ext>
            </a:extLst>
          </p:cNvPr>
          <p:cNvSpPr>
            <a:spLocks noGrp="1"/>
          </p:cNvSpPr>
          <p:nvPr>
            <p:ph type="title"/>
          </p:nvPr>
        </p:nvSpPr>
        <p:spPr>
          <a:xfrm>
            <a:off x="625380" y="84195"/>
            <a:ext cx="8596668" cy="674341"/>
          </a:xfrm>
        </p:spPr>
        <p:txBody>
          <a:bodyPr>
            <a:normAutofit/>
          </a:bodyPr>
          <a:lstStyle/>
          <a:p>
            <a:pPr marL="342900" indent="-342900">
              <a:buFont typeface="Wingdings" panose="05000000000000000000" pitchFamily="2" charset="2"/>
              <a:buChar char="q"/>
            </a:pPr>
            <a:r>
              <a:rPr lang="en-IN" sz="2400" dirty="0">
                <a:solidFill>
                  <a:srgbClr val="002060"/>
                </a:solidFill>
                <a:latin typeface="Algerian" panose="04020705040A02060702" pitchFamily="82" charset="0"/>
              </a:rPr>
              <a:t>2.</a:t>
            </a:r>
            <a:r>
              <a:rPr lang="en-IN" sz="2400" dirty="0">
                <a:solidFill>
                  <a:srgbClr val="002060"/>
                </a:solidFill>
                <a:latin typeface="Rockwell" panose="02060603020205020403" pitchFamily="18" charset="0"/>
              </a:rPr>
              <a:t>HISTOGRAM</a:t>
            </a:r>
            <a:endParaRPr lang="en-IN" sz="2400" dirty="0"/>
          </a:p>
        </p:txBody>
      </p:sp>
      <p:pic>
        <p:nvPicPr>
          <p:cNvPr id="4" name="Picture 3">
            <a:extLst>
              <a:ext uri="{FF2B5EF4-FFF2-40B4-BE49-F238E27FC236}">
                <a16:creationId xmlns:a16="http://schemas.microsoft.com/office/drawing/2014/main" id="{D9E53197-F0BE-21A7-37C1-E55E9D3A46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758536"/>
            <a:ext cx="3745891" cy="1789113"/>
          </a:xfrm>
          <a:prstGeom prst="rect">
            <a:avLst/>
          </a:prstGeom>
          <a:noFill/>
          <a:ln>
            <a:solidFill>
              <a:schemeClr val="bg2">
                <a:lumMod val="10000"/>
              </a:schemeClr>
            </a:solidFill>
          </a:ln>
        </p:spPr>
      </p:pic>
      <p:pic>
        <p:nvPicPr>
          <p:cNvPr id="5" name="Picture 4">
            <a:extLst>
              <a:ext uri="{FF2B5EF4-FFF2-40B4-BE49-F238E27FC236}">
                <a16:creationId xmlns:a16="http://schemas.microsoft.com/office/drawing/2014/main" id="{6A593387-DBF0-795E-39BD-3698368F89F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13550" y="758536"/>
            <a:ext cx="3422024" cy="1789113"/>
          </a:xfrm>
          <a:prstGeom prst="rect">
            <a:avLst/>
          </a:prstGeom>
          <a:noFill/>
          <a:ln>
            <a:solidFill>
              <a:schemeClr val="bg2">
                <a:lumMod val="10000"/>
              </a:schemeClr>
            </a:solidFill>
          </a:ln>
        </p:spPr>
      </p:pic>
      <p:pic>
        <p:nvPicPr>
          <p:cNvPr id="6" name="Picture 5">
            <a:extLst>
              <a:ext uri="{FF2B5EF4-FFF2-40B4-BE49-F238E27FC236}">
                <a16:creationId xmlns:a16="http://schemas.microsoft.com/office/drawing/2014/main" id="{B0AA7003-9EFA-A553-C291-3821401955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3273" y="692717"/>
            <a:ext cx="4348309" cy="1920751"/>
          </a:xfrm>
          <a:prstGeom prst="rect">
            <a:avLst/>
          </a:prstGeom>
          <a:noFill/>
          <a:ln>
            <a:solidFill>
              <a:schemeClr val="bg2">
                <a:lumMod val="10000"/>
              </a:schemeClr>
            </a:solidFill>
          </a:ln>
        </p:spPr>
      </p:pic>
      <p:pic>
        <p:nvPicPr>
          <p:cNvPr id="7" name="Picture 6">
            <a:extLst>
              <a:ext uri="{FF2B5EF4-FFF2-40B4-BE49-F238E27FC236}">
                <a16:creationId xmlns:a16="http://schemas.microsoft.com/office/drawing/2014/main" id="{7B5A3E40-E5DF-4FE6-6F25-4E2AA1585FC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4150620"/>
            <a:ext cx="5731510" cy="2623185"/>
          </a:xfrm>
          <a:prstGeom prst="rect">
            <a:avLst/>
          </a:prstGeom>
          <a:noFill/>
          <a:ln>
            <a:solidFill>
              <a:schemeClr val="bg2">
                <a:lumMod val="10000"/>
              </a:schemeClr>
            </a:solidFill>
          </a:ln>
        </p:spPr>
      </p:pic>
      <p:sp>
        <p:nvSpPr>
          <p:cNvPr id="3" name="TextBox 2">
            <a:extLst>
              <a:ext uri="{FF2B5EF4-FFF2-40B4-BE49-F238E27FC236}">
                <a16:creationId xmlns:a16="http://schemas.microsoft.com/office/drawing/2014/main" id="{E18C2DAA-92B3-B68E-C1F1-653C84B0407E}"/>
              </a:ext>
            </a:extLst>
          </p:cNvPr>
          <p:cNvSpPr txBox="1"/>
          <p:nvPr/>
        </p:nvSpPr>
        <p:spPr>
          <a:xfrm>
            <a:off x="0" y="2784764"/>
            <a:ext cx="3647209" cy="923330"/>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OVERALL RATING(Y1) IS A POSITIVELY SKEWED DATA AND IT DOES NOT FOLLOW NORMAL</a:t>
            </a:r>
            <a:endParaRPr lang="en-IN" dirty="0">
              <a:solidFill>
                <a:schemeClr val="accent5">
                  <a:lumMod val="50000"/>
                </a:schemeClr>
              </a:solidFill>
            </a:endParaRPr>
          </a:p>
        </p:txBody>
      </p:sp>
      <p:sp>
        <p:nvSpPr>
          <p:cNvPr id="10" name="TextBox 9">
            <a:extLst>
              <a:ext uri="{FF2B5EF4-FFF2-40B4-BE49-F238E27FC236}">
                <a16:creationId xmlns:a16="http://schemas.microsoft.com/office/drawing/2014/main" id="{FD211CBC-90E3-E16F-A87C-50E6D2E1E911}"/>
              </a:ext>
            </a:extLst>
          </p:cNvPr>
          <p:cNvSpPr txBox="1"/>
          <p:nvPr/>
        </p:nvSpPr>
        <p:spPr>
          <a:xfrm>
            <a:off x="3913550" y="2633071"/>
            <a:ext cx="3422024" cy="1200329"/>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POTENTIAL RATING(Y2) IT IS A POSITIVELY SKEWED DATA AND IT DOES NOT FOLLOW NORMAL</a:t>
            </a:r>
            <a:endParaRPr lang="en-IN" dirty="0">
              <a:solidFill>
                <a:schemeClr val="accent5">
                  <a:lumMod val="50000"/>
                </a:schemeClr>
              </a:solidFill>
            </a:endParaRPr>
          </a:p>
        </p:txBody>
      </p:sp>
      <p:sp>
        <p:nvSpPr>
          <p:cNvPr id="11" name="TextBox 10">
            <a:extLst>
              <a:ext uri="{FF2B5EF4-FFF2-40B4-BE49-F238E27FC236}">
                <a16:creationId xmlns:a16="http://schemas.microsoft.com/office/drawing/2014/main" id="{E40C69AA-DD15-4B4F-FCCD-544579E65B1F}"/>
              </a:ext>
            </a:extLst>
          </p:cNvPr>
          <p:cNvSpPr txBox="1"/>
          <p:nvPr/>
        </p:nvSpPr>
        <p:spPr>
          <a:xfrm>
            <a:off x="7673273" y="2815937"/>
            <a:ext cx="4042064" cy="923330"/>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AGE(Y3) IT IS A BELL-SHAPED DATA AND IT MAY FOLLOW  NORMAL DISTRIBUTION</a:t>
            </a:r>
            <a:endParaRPr lang="en-IN" dirty="0">
              <a:solidFill>
                <a:schemeClr val="accent5">
                  <a:lumMod val="50000"/>
                </a:schemeClr>
              </a:solidFill>
            </a:endParaRPr>
          </a:p>
        </p:txBody>
      </p:sp>
      <p:sp>
        <p:nvSpPr>
          <p:cNvPr id="13" name="TextBox 12">
            <a:extLst>
              <a:ext uri="{FF2B5EF4-FFF2-40B4-BE49-F238E27FC236}">
                <a16:creationId xmlns:a16="http://schemas.microsoft.com/office/drawing/2014/main" id="{AC9234B7-E294-0922-6756-D3A007FE9483}"/>
              </a:ext>
            </a:extLst>
          </p:cNvPr>
          <p:cNvSpPr txBox="1"/>
          <p:nvPr/>
        </p:nvSpPr>
        <p:spPr>
          <a:xfrm>
            <a:off x="6182591" y="5000547"/>
            <a:ext cx="4718792" cy="923330"/>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HEIGHT(Y4) IT IS A BELL-SHAPED DATA AND IT MAY FOLLOW  NORMAL DISTRIBUTION</a:t>
            </a:r>
            <a:endParaRPr lang="en-IN" dirty="0">
              <a:solidFill>
                <a:schemeClr val="accent5">
                  <a:lumMod val="50000"/>
                </a:schemeClr>
              </a:solidFill>
            </a:endParaRPr>
          </a:p>
        </p:txBody>
      </p:sp>
    </p:spTree>
    <p:extLst>
      <p:ext uri="{BB962C8B-B14F-4D97-AF65-F5344CB8AC3E}">
        <p14:creationId xmlns:p14="http://schemas.microsoft.com/office/powerpoint/2010/main" val="12950114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fade">
                                      <p:cBhvr>
                                        <p:cTn id="56" dur="1000"/>
                                        <p:tgtEl>
                                          <p:spTgt spid="13">
                                            <p:txEl>
                                              <p:pRg st="0" end="0"/>
                                            </p:txEl>
                                          </p:spTgt>
                                        </p:tgtEl>
                                      </p:cBhvr>
                                    </p:animEffect>
                                    <p:anim calcmode="lin" valueType="num">
                                      <p:cBhvr>
                                        <p:cTn id="57"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39D659-45E3-266F-86FA-A3F79365D7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010" y="207645"/>
            <a:ext cx="4640593" cy="2057573"/>
          </a:xfrm>
          <a:prstGeom prst="rect">
            <a:avLst/>
          </a:prstGeom>
          <a:noFill/>
          <a:ln>
            <a:solidFill>
              <a:schemeClr val="bg2">
                <a:lumMod val="10000"/>
              </a:schemeClr>
            </a:solidFill>
          </a:ln>
        </p:spPr>
      </p:pic>
      <p:pic>
        <p:nvPicPr>
          <p:cNvPr id="3" name="Picture 2">
            <a:extLst>
              <a:ext uri="{FF2B5EF4-FFF2-40B4-BE49-F238E27FC236}">
                <a16:creationId xmlns:a16="http://schemas.microsoft.com/office/drawing/2014/main" id="{18A27106-287E-8CAA-2FC4-56CDA9105C5A}"/>
              </a:ext>
            </a:extLst>
          </p:cNvPr>
          <p:cNvPicPr>
            <a:picLocks noChangeAspect="1"/>
          </p:cNvPicPr>
          <p:nvPr/>
        </p:nvPicPr>
        <p:blipFill rotWithShape="1">
          <a:blip r:embed="rId4">
            <a:extLst>
              <a:ext uri="{28A0092B-C50C-407E-A947-70E740481C1C}">
                <a14:useLocalDpi xmlns:a14="http://schemas.microsoft.com/office/drawing/2010/main" val="0"/>
              </a:ext>
            </a:extLst>
          </a:blip>
          <a:srcRect t="4713" r="5081" b="6504"/>
          <a:stretch/>
        </p:blipFill>
        <p:spPr bwMode="auto">
          <a:xfrm>
            <a:off x="5510950" y="207645"/>
            <a:ext cx="3051160" cy="2038462"/>
          </a:xfrm>
          <a:prstGeom prst="rect">
            <a:avLst/>
          </a:prstGeom>
          <a:noFill/>
          <a:ln>
            <a:solidFill>
              <a:schemeClr val="bg2">
                <a:lumMod val="10000"/>
              </a:schemeClr>
            </a:solidFill>
          </a:ln>
        </p:spPr>
      </p:pic>
      <p:pic>
        <p:nvPicPr>
          <p:cNvPr id="4" name="Picture 3">
            <a:extLst>
              <a:ext uri="{FF2B5EF4-FFF2-40B4-BE49-F238E27FC236}">
                <a16:creationId xmlns:a16="http://schemas.microsoft.com/office/drawing/2014/main" id="{7164E01B-C162-C2FF-DCD8-939C47D27E2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429000"/>
            <a:ext cx="3312938" cy="2366332"/>
          </a:xfrm>
          <a:prstGeom prst="rect">
            <a:avLst/>
          </a:prstGeom>
          <a:noFill/>
          <a:ln>
            <a:solidFill>
              <a:schemeClr val="bg2">
                <a:lumMod val="10000"/>
              </a:schemeClr>
            </a:solidFill>
          </a:ln>
        </p:spPr>
      </p:pic>
      <p:pic>
        <p:nvPicPr>
          <p:cNvPr id="5" name="Picture 4">
            <a:extLst>
              <a:ext uri="{FF2B5EF4-FFF2-40B4-BE49-F238E27FC236}">
                <a16:creationId xmlns:a16="http://schemas.microsoft.com/office/drawing/2014/main" id="{242002C4-B571-5434-347C-050EA1DE11F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0558" y="3409890"/>
            <a:ext cx="3412508" cy="2437452"/>
          </a:xfrm>
          <a:prstGeom prst="rect">
            <a:avLst/>
          </a:prstGeom>
          <a:noFill/>
          <a:ln>
            <a:solidFill>
              <a:schemeClr val="bg2">
                <a:lumMod val="10000"/>
              </a:schemeClr>
            </a:solidFill>
          </a:ln>
        </p:spPr>
      </p:pic>
      <p:pic>
        <p:nvPicPr>
          <p:cNvPr id="7" name="Picture 6">
            <a:extLst>
              <a:ext uri="{FF2B5EF4-FFF2-40B4-BE49-F238E27FC236}">
                <a16:creationId xmlns:a16="http://schemas.microsoft.com/office/drawing/2014/main" id="{08A7B1E3-FA45-3C3F-98D5-1EB44A8D782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56976" y="3385981"/>
            <a:ext cx="3532962" cy="2523489"/>
          </a:xfrm>
          <a:prstGeom prst="rect">
            <a:avLst/>
          </a:prstGeom>
          <a:noFill/>
          <a:ln>
            <a:solidFill>
              <a:schemeClr val="bg2">
                <a:lumMod val="10000"/>
              </a:schemeClr>
            </a:solidFill>
          </a:ln>
        </p:spPr>
      </p:pic>
      <p:sp>
        <p:nvSpPr>
          <p:cNvPr id="8" name="TextBox 7">
            <a:extLst>
              <a:ext uri="{FF2B5EF4-FFF2-40B4-BE49-F238E27FC236}">
                <a16:creationId xmlns:a16="http://schemas.microsoft.com/office/drawing/2014/main" id="{4DC2C155-4165-82D0-7F91-C0921908DC3D}"/>
              </a:ext>
            </a:extLst>
          </p:cNvPr>
          <p:cNvSpPr txBox="1"/>
          <p:nvPr/>
        </p:nvSpPr>
        <p:spPr>
          <a:xfrm>
            <a:off x="222991" y="2375889"/>
            <a:ext cx="4042064" cy="923330"/>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WEIGHT (Y5) IT IS A BELL-SHAPED DATA AND IT MAY FOLLOW  NORMAL DISTRIBUTION</a:t>
            </a:r>
            <a:endParaRPr lang="en-IN" dirty="0">
              <a:solidFill>
                <a:schemeClr val="accent5">
                  <a:lumMod val="50000"/>
                </a:schemeClr>
              </a:solidFill>
            </a:endParaRPr>
          </a:p>
        </p:txBody>
      </p:sp>
      <p:sp>
        <p:nvSpPr>
          <p:cNvPr id="9" name="TextBox 8">
            <a:extLst>
              <a:ext uri="{FF2B5EF4-FFF2-40B4-BE49-F238E27FC236}">
                <a16:creationId xmlns:a16="http://schemas.microsoft.com/office/drawing/2014/main" id="{99E2CC1F-CFE2-826C-84AF-88E243552342}"/>
              </a:ext>
            </a:extLst>
          </p:cNvPr>
          <p:cNvSpPr txBox="1"/>
          <p:nvPr/>
        </p:nvSpPr>
        <p:spPr>
          <a:xfrm>
            <a:off x="5510950" y="2354379"/>
            <a:ext cx="4620186" cy="646331"/>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dirty="0">
                <a:solidFill>
                  <a:schemeClr val="accent5">
                    <a:lumMod val="50000"/>
                  </a:schemeClr>
                </a:solidFill>
              </a:rPr>
              <a:t>PREFERRED FOOT(Y6)  IS A NEGATIVELY SKEWED DATA</a:t>
            </a:r>
            <a:endParaRPr lang="en-IN" dirty="0">
              <a:solidFill>
                <a:schemeClr val="accent5">
                  <a:lumMod val="50000"/>
                </a:schemeClr>
              </a:solidFill>
            </a:endParaRPr>
          </a:p>
        </p:txBody>
      </p:sp>
      <p:sp>
        <p:nvSpPr>
          <p:cNvPr id="10" name="TextBox 9">
            <a:extLst>
              <a:ext uri="{FF2B5EF4-FFF2-40B4-BE49-F238E27FC236}">
                <a16:creationId xmlns:a16="http://schemas.microsoft.com/office/drawing/2014/main" id="{23EA4EF4-049D-37D9-6736-4E3EA461EEC1}"/>
              </a:ext>
            </a:extLst>
          </p:cNvPr>
          <p:cNvSpPr txBox="1"/>
          <p:nvPr/>
        </p:nvSpPr>
        <p:spPr>
          <a:xfrm>
            <a:off x="0" y="5866452"/>
            <a:ext cx="3312938" cy="523220"/>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sz="1400" dirty="0">
                <a:solidFill>
                  <a:schemeClr val="accent5">
                    <a:lumMod val="50000"/>
                  </a:schemeClr>
                </a:solidFill>
              </a:rPr>
              <a:t>WEAK FOOT(Y7)  IS A BELL SHAPED DATA</a:t>
            </a:r>
            <a:endParaRPr lang="en-IN" sz="1400" dirty="0">
              <a:solidFill>
                <a:schemeClr val="accent5">
                  <a:lumMod val="50000"/>
                </a:schemeClr>
              </a:solidFill>
            </a:endParaRPr>
          </a:p>
        </p:txBody>
      </p:sp>
      <p:sp>
        <p:nvSpPr>
          <p:cNvPr id="11" name="TextBox 10">
            <a:extLst>
              <a:ext uri="{FF2B5EF4-FFF2-40B4-BE49-F238E27FC236}">
                <a16:creationId xmlns:a16="http://schemas.microsoft.com/office/drawing/2014/main" id="{9361AD27-EA82-1BFE-7BA9-2ACF8F060F06}"/>
              </a:ext>
            </a:extLst>
          </p:cNvPr>
          <p:cNvSpPr txBox="1"/>
          <p:nvPr/>
        </p:nvSpPr>
        <p:spPr>
          <a:xfrm>
            <a:off x="3470558" y="5903893"/>
            <a:ext cx="3312938" cy="523220"/>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sz="1400" dirty="0">
                <a:solidFill>
                  <a:schemeClr val="accent5">
                    <a:lumMod val="50000"/>
                  </a:schemeClr>
                </a:solidFill>
              </a:rPr>
              <a:t>SKILL MOVES (Y8)  IS A BELL SHAPED DATA</a:t>
            </a:r>
            <a:endParaRPr lang="en-IN" sz="1400" dirty="0">
              <a:solidFill>
                <a:schemeClr val="accent5">
                  <a:lumMod val="50000"/>
                </a:schemeClr>
              </a:solidFill>
            </a:endParaRPr>
          </a:p>
        </p:txBody>
      </p:sp>
      <p:sp>
        <p:nvSpPr>
          <p:cNvPr id="12" name="TextBox 11">
            <a:extLst>
              <a:ext uri="{FF2B5EF4-FFF2-40B4-BE49-F238E27FC236}">
                <a16:creationId xmlns:a16="http://schemas.microsoft.com/office/drawing/2014/main" id="{6EA3DB55-BFBE-C811-A790-14F663654C7F}"/>
              </a:ext>
            </a:extLst>
          </p:cNvPr>
          <p:cNvSpPr txBox="1"/>
          <p:nvPr/>
        </p:nvSpPr>
        <p:spPr>
          <a:xfrm>
            <a:off x="7156976" y="5970934"/>
            <a:ext cx="4626315" cy="523220"/>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400" dirty="0">
                <a:solidFill>
                  <a:schemeClr val="accent5">
                    <a:lumMod val="50000"/>
                  </a:schemeClr>
                </a:solidFill>
              </a:rPr>
              <a:t>PHYSIC RATING(Y15) IS A NEGATIVELY SKEWED DATA AND IT DOES NOT FOLLOW NORMAL</a:t>
            </a:r>
            <a:endParaRPr lang="en-IN" sz="1400" dirty="0">
              <a:solidFill>
                <a:schemeClr val="accent5">
                  <a:lumMod val="50000"/>
                </a:schemeClr>
              </a:solidFill>
            </a:endParaRPr>
          </a:p>
        </p:txBody>
      </p:sp>
    </p:spTree>
    <p:extLst>
      <p:ext uri="{BB962C8B-B14F-4D97-AF65-F5344CB8AC3E}">
        <p14:creationId xmlns:p14="http://schemas.microsoft.com/office/powerpoint/2010/main" val="266542135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1000"/>
                                        <p:tgtEl>
                                          <p:spTgt spid="8"/>
                                        </p:tgtEl>
                                      </p:cBhvr>
                                    </p:animEffect>
                                    <p:anim calcmode="lin" valueType="num">
                                      <p:cBhvr>
                                        <p:cTn id="43" dur="1000" fill="hold"/>
                                        <p:tgtEl>
                                          <p:spTgt spid="8"/>
                                        </p:tgtEl>
                                        <p:attrNameLst>
                                          <p:attrName>ppt_x</p:attrName>
                                        </p:attrNameLst>
                                      </p:cBhvr>
                                      <p:tavLst>
                                        <p:tav tm="0">
                                          <p:val>
                                            <p:strVal val="#ppt_x"/>
                                          </p:val>
                                        </p:tav>
                                        <p:tav tm="100000">
                                          <p:val>
                                            <p:strVal val="#ppt_x"/>
                                          </p:val>
                                        </p:tav>
                                      </p:tavLst>
                                    </p:anim>
                                    <p:anim calcmode="lin" valueType="num">
                                      <p:cBhvr>
                                        <p:cTn id="4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1000"/>
                                        <p:tgtEl>
                                          <p:spTgt spid="11"/>
                                        </p:tgtEl>
                                      </p:cBhvr>
                                    </p:animEffect>
                                    <p:anim calcmode="lin" valueType="num">
                                      <p:cBhvr>
                                        <p:cTn id="64" dur="1000" fill="hold"/>
                                        <p:tgtEl>
                                          <p:spTgt spid="11"/>
                                        </p:tgtEl>
                                        <p:attrNameLst>
                                          <p:attrName>ppt_x</p:attrName>
                                        </p:attrNameLst>
                                      </p:cBhvr>
                                      <p:tavLst>
                                        <p:tav tm="0">
                                          <p:val>
                                            <p:strVal val="#ppt_x"/>
                                          </p:val>
                                        </p:tav>
                                        <p:tav tm="100000">
                                          <p:val>
                                            <p:strVal val="#ppt_x"/>
                                          </p:val>
                                        </p:tav>
                                      </p:tavLst>
                                    </p:anim>
                                    <p:anim calcmode="lin" valueType="num">
                                      <p:cBhvr>
                                        <p:cTn id="6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464C60-35BC-599B-1CAD-CE9356A027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54178"/>
            <a:ext cx="2805315" cy="2003752"/>
          </a:xfrm>
          <a:prstGeom prst="rect">
            <a:avLst/>
          </a:prstGeom>
          <a:noFill/>
          <a:ln>
            <a:solidFill>
              <a:schemeClr val="bg2">
                <a:lumMod val="10000"/>
              </a:schemeClr>
            </a:solidFill>
          </a:ln>
        </p:spPr>
      </p:pic>
      <p:pic>
        <p:nvPicPr>
          <p:cNvPr id="3" name="Picture 2">
            <a:extLst>
              <a:ext uri="{FF2B5EF4-FFF2-40B4-BE49-F238E27FC236}">
                <a16:creationId xmlns:a16="http://schemas.microsoft.com/office/drawing/2014/main" id="{15607CF8-A82E-ED47-6D5D-BF33BE58F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19135" y="54178"/>
            <a:ext cx="2671274" cy="2003752"/>
          </a:xfrm>
          <a:prstGeom prst="rect">
            <a:avLst/>
          </a:prstGeom>
          <a:noFill/>
          <a:ln>
            <a:solidFill>
              <a:schemeClr val="bg2">
                <a:lumMod val="10000"/>
              </a:schemeClr>
            </a:solidFill>
          </a:ln>
        </p:spPr>
      </p:pic>
      <p:pic>
        <p:nvPicPr>
          <p:cNvPr id="4" name="Picture 3">
            <a:extLst>
              <a:ext uri="{FF2B5EF4-FFF2-40B4-BE49-F238E27FC236}">
                <a16:creationId xmlns:a16="http://schemas.microsoft.com/office/drawing/2014/main" id="{EFEE7673-52CD-058C-156A-F0B2780DD6C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240280"/>
            <a:ext cx="2805315" cy="2554457"/>
          </a:xfrm>
          <a:prstGeom prst="rect">
            <a:avLst/>
          </a:prstGeom>
          <a:noFill/>
          <a:ln>
            <a:solidFill>
              <a:schemeClr val="bg2">
                <a:lumMod val="10000"/>
              </a:schemeClr>
            </a:solidFill>
          </a:ln>
        </p:spPr>
      </p:pic>
      <p:pic>
        <p:nvPicPr>
          <p:cNvPr id="5" name="Picture 4">
            <a:extLst>
              <a:ext uri="{FF2B5EF4-FFF2-40B4-BE49-F238E27FC236}">
                <a16:creationId xmlns:a16="http://schemas.microsoft.com/office/drawing/2014/main" id="{041C7AE7-27F2-1A4A-4BEB-91751D84DB5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19136" y="3316331"/>
            <a:ext cx="2671274" cy="2478406"/>
          </a:xfrm>
          <a:prstGeom prst="rect">
            <a:avLst/>
          </a:prstGeom>
          <a:noFill/>
          <a:ln>
            <a:solidFill>
              <a:schemeClr val="bg2">
                <a:lumMod val="10000"/>
              </a:schemeClr>
            </a:solidFill>
          </a:ln>
        </p:spPr>
      </p:pic>
      <p:pic>
        <p:nvPicPr>
          <p:cNvPr id="6" name="Picture 5">
            <a:extLst>
              <a:ext uri="{FF2B5EF4-FFF2-40B4-BE49-F238E27FC236}">
                <a16:creationId xmlns:a16="http://schemas.microsoft.com/office/drawing/2014/main" id="{E94E42CD-D616-4784-55FE-5C424BCECD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101693" y="54178"/>
            <a:ext cx="2821625" cy="2003752"/>
          </a:xfrm>
          <a:prstGeom prst="rect">
            <a:avLst/>
          </a:prstGeom>
          <a:noFill/>
          <a:ln>
            <a:solidFill>
              <a:schemeClr val="bg2">
                <a:lumMod val="10000"/>
              </a:schemeClr>
            </a:solidFill>
          </a:ln>
        </p:spPr>
      </p:pic>
      <p:pic>
        <p:nvPicPr>
          <p:cNvPr id="7" name="Picture 6">
            <a:extLst>
              <a:ext uri="{FF2B5EF4-FFF2-40B4-BE49-F238E27FC236}">
                <a16:creationId xmlns:a16="http://schemas.microsoft.com/office/drawing/2014/main" id="{8111219A-9FF5-3B1E-0508-50CD6E6FF53C}"/>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04231" y="3240279"/>
            <a:ext cx="2671275" cy="2478406"/>
          </a:xfrm>
          <a:prstGeom prst="rect">
            <a:avLst/>
          </a:prstGeom>
          <a:noFill/>
          <a:ln>
            <a:solidFill>
              <a:schemeClr val="bg2">
                <a:lumMod val="10000"/>
              </a:schemeClr>
            </a:solidFill>
          </a:ln>
        </p:spPr>
      </p:pic>
      <p:sp>
        <p:nvSpPr>
          <p:cNvPr id="9" name="TextBox 8">
            <a:extLst>
              <a:ext uri="{FF2B5EF4-FFF2-40B4-BE49-F238E27FC236}">
                <a16:creationId xmlns:a16="http://schemas.microsoft.com/office/drawing/2014/main" id="{95D4B3A4-B9C4-901D-ABAE-76CBD4CF0D49}"/>
              </a:ext>
            </a:extLst>
          </p:cNvPr>
          <p:cNvSpPr txBox="1"/>
          <p:nvPr/>
        </p:nvSpPr>
        <p:spPr>
          <a:xfrm>
            <a:off x="72736" y="2387495"/>
            <a:ext cx="2732579" cy="461665"/>
          </a:xfrm>
          <a:prstGeom prst="rect">
            <a:avLst/>
          </a:prstGeom>
          <a:noFill/>
          <a:ln>
            <a:solidFill>
              <a:schemeClr val="tx1">
                <a:lumMod val="85000"/>
                <a:lumOff val="15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INTERNATIONAL REPUTATION (Y9)  IS A POSITIVELY SKEWED</a:t>
            </a:r>
            <a:endParaRPr lang="en-IN" sz="1200" dirty="0">
              <a:solidFill>
                <a:schemeClr val="accent5">
                  <a:lumMod val="50000"/>
                </a:schemeClr>
              </a:solidFill>
            </a:endParaRPr>
          </a:p>
        </p:txBody>
      </p:sp>
      <p:sp>
        <p:nvSpPr>
          <p:cNvPr id="10" name="TextBox 9">
            <a:extLst>
              <a:ext uri="{FF2B5EF4-FFF2-40B4-BE49-F238E27FC236}">
                <a16:creationId xmlns:a16="http://schemas.microsoft.com/office/drawing/2014/main" id="{7307D26B-E7E1-8683-D8B5-8346DBBE703E}"/>
              </a:ext>
            </a:extLst>
          </p:cNvPr>
          <p:cNvSpPr txBox="1"/>
          <p:nvPr/>
        </p:nvSpPr>
        <p:spPr>
          <a:xfrm>
            <a:off x="3719136" y="2249366"/>
            <a:ext cx="2732580" cy="646331"/>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PACE RATING(Y10) IS A  NEGATIVELY SKEWED DATA AND IT DOES NOT FOLLOW NORMAL</a:t>
            </a:r>
            <a:endParaRPr lang="en-IN" sz="1200" dirty="0">
              <a:solidFill>
                <a:schemeClr val="accent5">
                  <a:lumMod val="50000"/>
                </a:schemeClr>
              </a:solidFill>
            </a:endParaRPr>
          </a:p>
        </p:txBody>
      </p:sp>
      <p:sp>
        <p:nvSpPr>
          <p:cNvPr id="11" name="TextBox 10">
            <a:extLst>
              <a:ext uri="{FF2B5EF4-FFF2-40B4-BE49-F238E27FC236}">
                <a16:creationId xmlns:a16="http://schemas.microsoft.com/office/drawing/2014/main" id="{6CC5E689-6939-CB34-FD3C-F23D23505689}"/>
              </a:ext>
            </a:extLst>
          </p:cNvPr>
          <p:cNvSpPr txBox="1"/>
          <p:nvPr/>
        </p:nvSpPr>
        <p:spPr>
          <a:xfrm>
            <a:off x="0" y="5970934"/>
            <a:ext cx="2805315" cy="646331"/>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SHOOTING RATING(Y11) IS A NEGATIVELY SKEWED DATA AND IT DOES NOT FOLLOW NORMAL</a:t>
            </a:r>
            <a:endParaRPr lang="en-IN" sz="1200" dirty="0">
              <a:solidFill>
                <a:schemeClr val="accent5">
                  <a:lumMod val="50000"/>
                </a:schemeClr>
              </a:solidFill>
            </a:endParaRPr>
          </a:p>
        </p:txBody>
      </p:sp>
      <p:sp>
        <p:nvSpPr>
          <p:cNvPr id="12" name="TextBox 11">
            <a:extLst>
              <a:ext uri="{FF2B5EF4-FFF2-40B4-BE49-F238E27FC236}">
                <a16:creationId xmlns:a16="http://schemas.microsoft.com/office/drawing/2014/main" id="{2A4553A6-09C4-7300-4C32-59EEB8A0E16A}"/>
              </a:ext>
            </a:extLst>
          </p:cNvPr>
          <p:cNvSpPr txBox="1"/>
          <p:nvPr/>
        </p:nvSpPr>
        <p:spPr>
          <a:xfrm>
            <a:off x="7101693" y="2249366"/>
            <a:ext cx="2873813" cy="646331"/>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DRIBBLING RATING(Y13) IS A NEGATIVELY SKEWED DATA AND IT DOES NOT FOLLOW NORMAL</a:t>
            </a:r>
            <a:endParaRPr lang="en-IN" sz="1200" dirty="0">
              <a:solidFill>
                <a:schemeClr val="accent5">
                  <a:lumMod val="50000"/>
                </a:schemeClr>
              </a:solidFill>
            </a:endParaRPr>
          </a:p>
        </p:txBody>
      </p:sp>
      <p:sp>
        <p:nvSpPr>
          <p:cNvPr id="13" name="TextBox 12">
            <a:extLst>
              <a:ext uri="{FF2B5EF4-FFF2-40B4-BE49-F238E27FC236}">
                <a16:creationId xmlns:a16="http://schemas.microsoft.com/office/drawing/2014/main" id="{D7C63828-9DFA-59B6-2553-0F8419C8C24E}"/>
              </a:ext>
            </a:extLst>
          </p:cNvPr>
          <p:cNvSpPr txBox="1"/>
          <p:nvPr/>
        </p:nvSpPr>
        <p:spPr>
          <a:xfrm>
            <a:off x="3719135" y="5970933"/>
            <a:ext cx="2732581" cy="646331"/>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PASSING RATING(Y12) IS A NEGATIVELY SKEWED DATA AND IT DOES NOT FOLLOW NORMAL</a:t>
            </a:r>
            <a:endParaRPr lang="en-IN" sz="1200" dirty="0">
              <a:solidFill>
                <a:schemeClr val="accent5">
                  <a:lumMod val="50000"/>
                </a:schemeClr>
              </a:solidFill>
            </a:endParaRPr>
          </a:p>
        </p:txBody>
      </p:sp>
      <p:sp>
        <p:nvSpPr>
          <p:cNvPr id="14" name="TextBox 13">
            <a:extLst>
              <a:ext uri="{FF2B5EF4-FFF2-40B4-BE49-F238E27FC236}">
                <a16:creationId xmlns:a16="http://schemas.microsoft.com/office/drawing/2014/main" id="{5423D6BC-569F-2DF6-1921-85C853E894E5}"/>
              </a:ext>
            </a:extLst>
          </p:cNvPr>
          <p:cNvSpPr txBox="1"/>
          <p:nvPr/>
        </p:nvSpPr>
        <p:spPr>
          <a:xfrm>
            <a:off x="7304231" y="5970933"/>
            <a:ext cx="2732581" cy="646331"/>
          </a:xfrm>
          <a:prstGeom prst="rect">
            <a:avLst/>
          </a:prstGeom>
          <a:noFill/>
          <a:ln>
            <a:solidFill>
              <a:schemeClr val="bg2">
                <a:lumMod val="10000"/>
              </a:schemeClr>
            </a:solidFill>
          </a:ln>
        </p:spPr>
        <p:txBody>
          <a:bodyPr wrap="square" rtlCol="0">
            <a:spAutoFit/>
          </a:bodyPr>
          <a:lstStyle/>
          <a:p>
            <a:pPr marL="285750" indent="-285750">
              <a:buFont typeface="Wingdings" panose="05000000000000000000" pitchFamily="2" charset="2"/>
              <a:buChar char="Ø"/>
            </a:pPr>
            <a:r>
              <a:rPr lang="en-US" sz="1200" dirty="0">
                <a:solidFill>
                  <a:schemeClr val="accent5">
                    <a:lumMod val="50000"/>
                  </a:schemeClr>
                </a:solidFill>
              </a:rPr>
              <a:t>DEFENDING RATING(Y14) IS A MIXED DATA AND IT DOES NOT FOLLOW NORMAL</a:t>
            </a:r>
            <a:endParaRPr lang="en-IN" sz="1200" dirty="0">
              <a:solidFill>
                <a:schemeClr val="accent5">
                  <a:lumMod val="50000"/>
                </a:schemeClr>
              </a:solidFill>
            </a:endParaRPr>
          </a:p>
        </p:txBody>
      </p:sp>
    </p:spTree>
    <p:extLst>
      <p:ext uri="{BB962C8B-B14F-4D97-AF65-F5344CB8AC3E}">
        <p14:creationId xmlns:p14="http://schemas.microsoft.com/office/powerpoint/2010/main" val="35994370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1000"/>
                                        <p:tgtEl>
                                          <p:spTgt spid="5"/>
                                        </p:tgtEl>
                                      </p:cBhvr>
                                    </p:animEffect>
                                    <p:anim calcmode="lin" valueType="num">
                                      <p:cBhvr>
                                        <p:cTn id="36" dur="1000" fill="hold"/>
                                        <p:tgtEl>
                                          <p:spTgt spid="5"/>
                                        </p:tgtEl>
                                        <p:attrNameLst>
                                          <p:attrName>ppt_x</p:attrName>
                                        </p:attrNameLst>
                                      </p:cBhvr>
                                      <p:tavLst>
                                        <p:tav tm="0">
                                          <p:val>
                                            <p:strVal val="#ppt_x"/>
                                          </p:val>
                                        </p:tav>
                                        <p:tav tm="100000">
                                          <p:val>
                                            <p:strVal val="#ppt_x"/>
                                          </p:val>
                                        </p:tav>
                                      </p:tavLst>
                                    </p:anim>
                                    <p:anim calcmode="lin" valueType="num">
                                      <p:cBhvr>
                                        <p:cTn id="3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1000"/>
                                        <p:tgtEl>
                                          <p:spTgt spid="9"/>
                                        </p:tgtEl>
                                      </p:cBhvr>
                                    </p:animEffect>
                                    <p:anim calcmode="lin" valueType="num">
                                      <p:cBhvr>
                                        <p:cTn id="50" dur="1000" fill="hold"/>
                                        <p:tgtEl>
                                          <p:spTgt spid="9"/>
                                        </p:tgtEl>
                                        <p:attrNameLst>
                                          <p:attrName>ppt_x</p:attrName>
                                        </p:attrNameLst>
                                      </p:cBhvr>
                                      <p:tavLst>
                                        <p:tav tm="0">
                                          <p:val>
                                            <p:strVal val="#ppt_x"/>
                                          </p:val>
                                        </p:tav>
                                        <p:tav tm="100000">
                                          <p:val>
                                            <p:strVal val="#ppt_x"/>
                                          </p:val>
                                        </p:tav>
                                      </p:tavLst>
                                    </p:anim>
                                    <p:anim calcmode="lin" valueType="num">
                                      <p:cBhvr>
                                        <p:cTn id="5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1000"/>
                                        <p:tgtEl>
                                          <p:spTgt spid="10"/>
                                        </p:tgtEl>
                                      </p:cBhvr>
                                    </p:animEffect>
                                    <p:anim calcmode="lin" valueType="num">
                                      <p:cBhvr>
                                        <p:cTn id="57" dur="1000" fill="hold"/>
                                        <p:tgtEl>
                                          <p:spTgt spid="10"/>
                                        </p:tgtEl>
                                        <p:attrNameLst>
                                          <p:attrName>ppt_x</p:attrName>
                                        </p:attrNameLst>
                                      </p:cBhvr>
                                      <p:tavLst>
                                        <p:tav tm="0">
                                          <p:val>
                                            <p:strVal val="#ppt_x"/>
                                          </p:val>
                                        </p:tav>
                                        <p:tav tm="100000">
                                          <p:val>
                                            <p:strVal val="#ppt_x"/>
                                          </p:val>
                                        </p:tav>
                                      </p:tavLst>
                                    </p:anim>
                                    <p:anim calcmode="lin" valueType="num">
                                      <p:cBhvr>
                                        <p:cTn id="5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1000"/>
                                        <p:tgtEl>
                                          <p:spTgt spid="11"/>
                                        </p:tgtEl>
                                      </p:cBhvr>
                                    </p:animEffect>
                                    <p:anim calcmode="lin" valueType="num">
                                      <p:cBhvr>
                                        <p:cTn id="71" dur="1000" fill="hold"/>
                                        <p:tgtEl>
                                          <p:spTgt spid="11"/>
                                        </p:tgtEl>
                                        <p:attrNameLst>
                                          <p:attrName>ppt_x</p:attrName>
                                        </p:attrNameLst>
                                      </p:cBhvr>
                                      <p:tavLst>
                                        <p:tav tm="0">
                                          <p:val>
                                            <p:strVal val="#ppt_x"/>
                                          </p:val>
                                        </p:tav>
                                        <p:tav tm="100000">
                                          <p:val>
                                            <p:strVal val="#ppt_x"/>
                                          </p:val>
                                        </p:tav>
                                      </p:tavLst>
                                    </p:anim>
                                    <p:anim calcmode="lin" valueType="num">
                                      <p:cBhvr>
                                        <p:cTn id="7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0"/>
                                        <p:tgtEl>
                                          <p:spTgt spid="13"/>
                                        </p:tgtEl>
                                      </p:cBhvr>
                                    </p:animEffect>
                                    <p:anim calcmode="lin" valueType="num">
                                      <p:cBhvr>
                                        <p:cTn id="78" dur="1000" fill="hold"/>
                                        <p:tgtEl>
                                          <p:spTgt spid="13"/>
                                        </p:tgtEl>
                                        <p:attrNameLst>
                                          <p:attrName>ppt_x</p:attrName>
                                        </p:attrNameLst>
                                      </p:cBhvr>
                                      <p:tavLst>
                                        <p:tav tm="0">
                                          <p:val>
                                            <p:strVal val="#ppt_x"/>
                                          </p:val>
                                        </p:tav>
                                        <p:tav tm="100000">
                                          <p:val>
                                            <p:strVal val="#ppt_x"/>
                                          </p:val>
                                        </p:tav>
                                      </p:tavLst>
                                    </p:anim>
                                    <p:anim calcmode="lin" valueType="num">
                                      <p:cBhvr>
                                        <p:cTn id="7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1000"/>
                                        <p:tgtEl>
                                          <p:spTgt spid="14"/>
                                        </p:tgtEl>
                                      </p:cBhvr>
                                    </p:animEffect>
                                    <p:anim calcmode="lin" valueType="num">
                                      <p:cBhvr>
                                        <p:cTn id="85" dur="1000" fill="hold"/>
                                        <p:tgtEl>
                                          <p:spTgt spid="14"/>
                                        </p:tgtEl>
                                        <p:attrNameLst>
                                          <p:attrName>ppt_x</p:attrName>
                                        </p:attrNameLst>
                                      </p:cBhvr>
                                      <p:tavLst>
                                        <p:tav tm="0">
                                          <p:val>
                                            <p:strVal val="#ppt_x"/>
                                          </p:val>
                                        </p:tav>
                                        <p:tav tm="100000">
                                          <p:val>
                                            <p:strVal val="#ppt_x"/>
                                          </p:val>
                                        </p:tav>
                                      </p:tavLst>
                                    </p:anim>
                                    <p:anim calcmode="lin" valueType="num">
                                      <p:cBhvr>
                                        <p:cTn id="8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7691-5DA9-967F-1A11-C5E3B54AA5EB}"/>
              </a:ext>
            </a:extLst>
          </p:cNvPr>
          <p:cNvSpPr>
            <a:spLocks noGrp="1"/>
          </p:cNvSpPr>
          <p:nvPr>
            <p:ph type="title"/>
          </p:nvPr>
        </p:nvSpPr>
        <p:spPr>
          <a:xfrm>
            <a:off x="225922" y="577230"/>
            <a:ext cx="8596668" cy="545757"/>
          </a:xfrm>
        </p:spPr>
        <p:txBody>
          <a:bodyPr>
            <a:noAutofit/>
          </a:bodyPr>
          <a:lstStyle/>
          <a:p>
            <a:pPr marL="571500" indent="-571500">
              <a:buFont typeface="Wingdings" panose="05000000000000000000" pitchFamily="2" charset="2"/>
              <a:buChar char="q"/>
            </a:pPr>
            <a:r>
              <a:rPr lang="en-IN" sz="2800" dirty="0">
                <a:solidFill>
                  <a:srgbClr val="00B050"/>
                </a:solidFill>
                <a:effectLst/>
                <a:latin typeface="Algerian" panose="04020705040A02060702" pitchFamily="82" charset="0"/>
                <a:ea typeface="Times New Roman" panose="02020603050405020304" pitchFamily="18" charset="0"/>
                <a:cs typeface="Times New Roman" panose="02020603050405020304" pitchFamily="18" charset="0"/>
              </a:rPr>
              <a:t>Shapiro-Wilk test</a:t>
            </a:r>
            <a:endParaRPr lang="en-IN" sz="2800" dirty="0">
              <a:latin typeface="Algerian" panose="04020705040A02060702" pitchFamily="82" charset="0"/>
            </a:endParaRPr>
          </a:p>
        </p:txBody>
      </p:sp>
      <p:sp>
        <p:nvSpPr>
          <p:cNvPr id="10" name="Text Placeholder 9">
            <a:extLst>
              <a:ext uri="{FF2B5EF4-FFF2-40B4-BE49-F238E27FC236}">
                <a16:creationId xmlns:a16="http://schemas.microsoft.com/office/drawing/2014/main" id="{2648CD0A-CE03-D8A8-C278-C3E795D2A89F}"/>
              </a:ext>
            </a:extLst>
          </p:cNvPr>
          <p:cNvSpPr>
            <a:spLocks noGrp="1"/>
          </p:cNvSpPr>
          <p:nvPr>
            <p:ph type="body" idx="1"/>
          </p:nvPr>
        </p:nvSpPr>
        <p:spPr>
          <a:xfrm>
            <a:off x="87026" y="3024065"/>
            <a:ext cx="5480397" cy="1524785"/>
          </a:xfrm>
          <a:ln>
            <a:solidFill>
              <a:srgbClr val="002060"/>
            </a:solidFill>
          </a:ln>
        </p:spPr>
        <p:txBody>
          <a:bodyPr>
            <a:normAutofit fontScale="92500" lnSpcReduction="10000"/>
          </a:bodyPr>
          <a:lstStyle/>
          <a:p>
            <a:r>
              <a:rPr lang="en-IN" sz="22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From the </a:t>
            </a:r>
            <a:r>
              <a:rPr lang="en-IN" sz="2200" dirty="0" err="1">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output,here</a:t>
            </a:r>
            <a:r>
              <a:rPr lang="en-IN" sz="22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 all the p-values &lt; 0.05 implying that our null hypothesis </a:t>
            </a:r>
            <a:r>
              <a:rPr lang="en-IN" sz="2200" dirty="0" err="1">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i.e</a:t>
            </a:r>
            <a:r>
              <a:rPr lang="en-IN" sz="22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 the data are normally distributed is  rejected. In other words, we can assume that the data does not hold the normality</a:t>
            </a:r>
            <a:r>
              <a:rPr lang="en-IN" sz="18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a:t>
            </a:r>
          </a:p>
          <a:p>
            <a:endParaRPr lang="en-IN" dirty="0"/>
          </a:p>
        </p:txBody>
      </p:sp>
      <p:graphicFrame>
        <p:nvGraphicFramePr>
          <p:cNvPr id="5" name="Content Placeholder 4">
            <a:extLst>
              <a:ext uri="{FF2B5EF4-FFF2-40B4-BE49-F238E27FC236}">
                <a16:creationId xmlns:a16="http://schemas.microsoft.com/office/drawing/2014/main" id="{033C4F2A-9A19-A0A2-F334-5674AD1705B2}"/>
              </a:ext>
            </a:extLst>
          </p:cNvPr>
          <p:cNvGraphicFramePr>
            <a:graphicFrameLocks noGrp="1"/>
          </p:cNvGraphicFramePr>
          <p:nvPr>
            <p:ph idx="4294967295"/>
            <p:extLst>
              <p:ext uri="{D42A27DB-BD31-4B8C-83A1-F6EECF244321}">
                <p14:modId xmlns:p14="http://schemas.microsoft.com/office/powerpoint/2010/main" val="3522621258"/>
              </p:ext>
            </p:extLst>
          </p:nvPr>
        </p:nvGraphicFramePr>
        <p:xfrm>
          <a:off x="0" y="1465263"/>
          <a:ext cx="5725160" cy="1323976"/>
        </p:xfrm>
        <a:graphic>
          <a:graphicData uri="http://schemas.openxmlformats.org/drawingml/2006/table">
            <a:tbl>
              <a:tblPr firstRow="1" firstCol="1" bandRow="1">
                <a:tableStyleId>{5C22544A-7EE6-4342-B048-85BDC9FD1C3A}</a:tableStyleId>
              </a:tblPr>
              <a:tblGrid>
                <a:gridCol w="1431290">
                  <a:extLst>
                    <a:ext uri="{9D8B030D-6E8A-4147-A177-3AD203B41FA5}">
                      <a16:colId xmlns:a16="http://schemas.microsoft.com/office/drawing/2014/main" val="3719691580"/>
                    </a:ext>
                  </a:extLst>
                </a:gridCol>
                <a:gridCol w="1431290">
                  <a:extLst>
                    <a:ext uri="{9D8B030D-6E8A-4147-A177-3AD203B41FA5}">
                      <a16:colId xmlns:a16="http://schemas.microsoft.com/office/drawing/2014/main" val="1061208162"/>
                    </a:ext>
                  </a:extLst>
                </a:gridCol>
                <a:gridCol w="1431290">
                  <a:extLst>
                    <a:ext uri="{9D8B030D-6E8A-4147-A177-3AD203B41FA5}">
                      <a16:colId xmlns:a16="http://schemas.microsoft.com/office/drawing/2014/main" val="3285139757"/>
                    </a:ext>
                  </a:extLst>
                </a:gridCol>
                <a:gridCol w="1431290">
                  <a:extLst>
                    <a:ext uri="{9D8B030D-6E8A-4147-A177-3AD203B41FA5}">
                      <a16:colId xmlns:a16="http://schemas.microsoft.com/office/drawing/2014/main" val="1599743614"/>
                    </a:ext>
                  </a:extLst>
                </a:gridCol>
              </a:tblGrid>
              <a:tr h="444067">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Shapiro-Wilk normality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Shapiro-Wilk normality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0951524"/>
                  </a:ext>
                </a:extLst>
              </a:tr>
              <a:tr h="216333">
                <a:tc>
                  <a:txBody>
                    <a:bodyPr/>
                    <a:lstStyle/>
                    <a:p>
                      <a:pPr>
                        <a:lnSpc>
                          <a:spcPct val="107000"/>
                        </a:lnSpc>
                        <a:spcAft>
                          <a:spcPts val="800"/>
                        </a:spcAft>
                      </a:pPr>
                      <a:r>
                        <a:rPr lang="en-IN" sz="1400">
                          <a:effectLst/>
                        </a:rPr>
                        <a:t>Y1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73681705"/>
                  </a:ext>
                </a:extLst>
              </a:tr>
              <a:tr h="216333">
                <a:tc>
                  <a:txBody>
                    <a:bodyPr/>
                    <a:lstStyle/>
                    <a:p>
                      <a:pPr>
                        <a:lnSpc>
                          <a:spcPct val="107000"/>
                        </a:lnSpc>
                        <a:spcAft>
                          <a:spcPts val="800"/>
                        </a:spcAft>
                      </a:pPr>
                      <a:r>
                        <a:rPr lang="en-IN" sz="1400">
                          <a:effectLst/>
                        </a:rPr>
                        <a:t>W=</a:t>
                      </a:r>
                      <a:r>
                        <a:rPr lang="en-IN" sz="1100">
                          <a:effectLst/>
                        </a:rPr>
                        <a:t> </a:t>
                      </a:r>
                      <a:r>
                        <a:rPr lang="en-IN" sz="1400">
                          <a:effectLst/>
                        </a:rPr>
                        <a:t>0.8698</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0.93477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0.98817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0.99582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11281893"/>
                  </a:ext>
                </a:extLst>
              </a:tr>
              <a:tr h="444067">
                <a:tc>
                  <a:txBody>
                    <a:bodyPr/>
                    <a:lstStyle/>
                    <a:p>
                      <a:pPr>
                        <a:lnSpc>
                          <a:spcPct val="107000"/>
                        </a:lnSpc>
                        <a:spcAft>
                          <a:spcPts val="800"/>
                        </a:spcAft>
                      </a:pPr>
                      <a:r>
                        <a:rPr lang="en-IN" sz="1400">
                          <a:effectLst/>
                        </a:rPr>
                        <a:t>p-VALUE=</a:t>
                      </a:r>
                      <a:r>
                        <a:rPr lang="en-IN" sz="1100">
                          <a:effectLst/>
                        </a:rPr>
                        <a:t> </a:t>
                      </a:r>
                      <a:r>
                        <a:rPr lang="en-IN" sz="1400">
                          <a:effectLst/>
                        </a:rPr>
                        <a:t>&lt;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p-VALUE=</a:t>
                      </a:r>
                      <a:r>
                        <a:rPr lang="en-IN" sz="1100">
                          <a:effectLst/>
                        </a:rPr>
                        <a:t> </a:t>
                      </a:r>
                      <a:r>
                        <a:rPr lang="en-IN" sz="1400">
                          <a:effectLst/>
                        </a:rPr>
                        <a:t>5.853e-11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p-VALUE= 7.06e-05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23966620"/>
                  </a:ext>
                </a:extLst>
              </a:tr>
            </a:tbl>
          </a:graphicData>
        </a:graphic>
      </p:graphicFrame>
      <p:graphicFrame>
        <p:nvGraphicFramePr>
          <p:cNvPr id="6" name="Table 5">
            <a:extLst>
              <a:ext uri="{FF2B5EF4-FFF2-40B4-BE49-F238E27FC236}">
                <a16:creationId xmlns:a16="http://schemas.microsoft.com/office/drawing/2014/main" id="{B622EB74-A3DE-5373-312F-8294B9C5F1E7}"/>
              </a:ext>
            </a:extLst>
          </p:cNvPr>
          <p:cNvGraphicFramePr>
            <a:graphicFrameLocks noGrp="1"/>
          </p:cNvGraphicFramePr>
          <p:nvPr>
            <p:extLst>
              <p:ext uri="{D42A27DB-BD31-4B8C-83A1-F6EECF244321}">
                <p14:modId xmlns:p14="http://schemas.microsoft.com/office/powerpoint/2010/main" val="477698923"/>
              </p:ext>
            </p:extLst>
          </p:nvPr>
        </p:nvGraphicFramePr>
        <p:xfrm>
          <a:off x="5725160" y="3024066"/>
          <a:ext cx="5725160" cy="1323976"/>
        </p:xfrm>
        <a:graphic>
          <a:graphicData uri="http://schemas.openxmlformats.org/drawingml/2006/table">
            <a:tbl>
              <a:tblPr firstRow="1" firstCol="1" bandRow="1">
                <a:tableStyleId>{5C22544A-7EE6-4342-B048-85BDC9FD1C3A}</a:tableStyleId>
              </a:tblPr>
              <a:tblGrid>
                <a:gridCol w="1431290">
                  <a:extLst>
                    <a:ext uri="{9D8B030D-6E8A-4147-A177-3AD203B41FA5}">
                      <a16:colId xmlns:a16="http://schemas.microsoft.com/office/drawing/2014/main" val="231227971"/>
                    </a:ext>
                  </a:extLst>
                </a:gridCol>
                <a:gridCol w="1431290">
                  <a:extLst>
                    <a:ext uri="{9D8B030D-6E8A-4147-A177-3AD203B41FA5}">
                      <a16:colId xmlns:a16="http://schemas.microsoft.com/office/drawing/2014/main" val="2898860202"/>
                    </a:ext>
                  </a:extLst>
                </a:gridCol>
                <a:gridCol w="1431290">
                  <a:extLst>
                    <a:ext uri="{9D8B030D-6E8A-4147-A177-3AD203B41FA5}">
                      <a16:colId xmlns:a16="http://schemas.microsoft.com/office/drawing/2014/main" val="1499925694"/>
                    </a:ext>
                  </a:extLst>
                </a:gridCol>
                <a:gridCol w="1431290">
                  <a:extLst>
                    <a:ext uri="{9D8B030D-6E8A-4147-A177-3AD203B41FA5}">
                      <a16:colId xmlns:a16="http://schemas.microsoft.com/office/drawing/2014/main" val="3547543238"/>
                    </a:ext>
                  </a:extLst>
                </a:gridCol>
              </a:tblGrid>
              <a:tr h="0">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Shapiro-Wilk normality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Shapiro-Wilk normality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886751560"/>
                  </a:ext>
                </a:extLst>
              </a:tr>
              <a:tr h="0">
                <a:tc>
                  <a:txBody>
                    <a:bodyPr/>
                    <a:lstStyle/>
                    <a:p>
                      <a:pPr>
                        <a:lnSpc>
                          <a:spcPct val="107000"/>
                        </a:lnSpc>
                        <a:spcAft>
                          <a:spcPts val="800"/>
                        </a:spcAft>
                      </a:pPr>
                      <a:r>
                        <a:rPr lang="en-IN" sz="1400">
                          <a:effectLst/>
                        </a:rPr>
                        <a:t>Y5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Y10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Y11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6682799"/>
                  </a:ext>
                </a:extLst>
              </a:tr>
              <a:tr h="0">
                <a:tc>
                  <a:txBody>
                    <a:bodyPr/>
                    <a:lstStyle/>
                    <a:p>
                      <a:pPr>
                        <a:lnSpc>
                          <a:spcPct val="107000"/>
                        </a:lnSpc>
                        <a:spcAft>
                          <a:spcPts val="800"/>
                        </a:spcAft>
                      </a:pPr>
                      <a:r>
                        <a:rPr lang="en-IN" sz="1400">
                          <a:effectLst/>
                        </a:rPr>
                        <a:t>W=</a:t>
                      </a:r>
                      <a:r>
                        <a:rPr lang="en-IN" sz="1100">
                          <a:effectLst/>
                        </a:rPr>
                        <a:t> </a:t>
                      </a:r>
                      <a:r>
                        <a:rPr lang="en-IN" sz="1400">
                          <a:effectLst/>
                        </a:rPr>
                        <a:t>0.99394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0.96626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0.93674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 0.97982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51620263"/>
                  </a:ext>
                </a:extLst>
              </a:tr>
              <a:tr h="0">
                <a:tc>
                  <a:txBody>
                    <a:bodyPr/>
                    <a:lstStyle/>
                    <a:p>
                      <a:pPr>
                        <a:lnSpc>
                          <a:spcPct val="107000"/>
                        </a:lnSpc>
                        <a:spcAft>
                          <a:spcPts val="800"/>
                        </a:spcAft>
                      </a:pPr>
                      <a:r>
                        <a:rPr lang="en-IN" sz="1400">
                          <a:effectLst/>
                        </a:rPr>
                        <a:t>p-VALUE=</a:t>
                      </a:r>
                      <a:r>
                        <a:rPr lang="en-IN" sz="1100">
                          <a:effectLst/>
                        </a:rPr>
                        <a:t> </a:t>
                      </a:r>
                      <a:r>
                        <a:rPr lang="en-IN" sz="1400">
                          <a:effectLst/>
                        </a:rPr>
                        <a:t>1.021e-06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p-VALUE=</a:t>
                      </a:r>
                      <a:r>
                        <a:rPr lang="en-IN" sz="1100">
                          <a:effectLst/>
                        </a:rPr>
                        <a:t> </a:t>
                      </a:r>
                      <a:r>
                        <a:rPr lang="en-IN" sz="1400">
                          <a:effectLst/>
                        </a:rPr>
                        <a:t>&lt;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p-VALUE=</a:t>
                      </a:r>
                      <a:r>
                        <a:rPr lang="en-IN" sz="1100" dirty="0">
                          <a:effectLst/>
                        </a:rPr>
                        <a:t> </a:t>
                      </a:r>
                      <a:r>
                        <a:rPr lang="en-IN" sz="1400" dirty="0">
                          <a:effectLst/>
                        </a:rPr>
                        <a:t>3.184e-15</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60773731"/>
                  </a:ext>
                </a:extLst>
              </a:tr>
            </a:tbl>
          </a:graphicData>
        </a:graphic>
      </p:graphicFrame>
      <p:graphicFrame>
        <p:nvGraphicFramePr>
          <p:cNvPr id="7" name="Table 6">
            <a:extLst>
              <a:ext uri="{FF2B5EF4-FFF2-40B4-BE49-F238E27FC236}">
                <a16:creationId xmlns:a16="http://schemas.microsoft.com/office/drawing/2014/main" id="{6511400B-2666-A79B-F3A9-C6407A8D31F1}"/>
              </a:ext>
            </a:extLst>
          </p:cNvPr>
          <p:cNvGraphicFramePr>
            <a:graphicFrameLocks noGrp="1"/>
          </p:cNvGraphicFramePr>
          <p:nvPr>
            <p:extLst>
              <p:ext uri="{D42A27DB-BD31-4B8C-83A1-F6EECF244321}">
                <p14:modId xmlns:p14="http://schemas.microsoft.com/office/powerpoint/2010/main" val="3655849343"/>
              </p:ext>
            </p:extLst>
          </p:nvPr>
        </p:nvGraphicFramePr>
        <p:xfrm>
          <a:off x="0" y="4835083"/>
          <a:ext cx="5725161" cy="1413318"/>
        </p:xfrm>
        <a:graphic>
          <a:graphicData uri="http://schemas.openxmlformats.org/drawingml/2006/table">
            <a:tbl>
              <a:tblPr firstRow="1" firstCol="1" bandRow="1">
                <a:tableStyleId>{5C22544A-7EE6-4342-B048-85BDC9FD1C3A}</a:tableStyleId>
              </a:tblPr>
              <a:tblGrid>
                <a:gridCol w="1908387">
                  <a:extLst>
                    <a:ext uri="{9D8B030D-6E8A-4147-A177-3AD203B41FA5}">
                      <a16:colId xmlns:a16="http://schemas.microsoft.com/office/drawing/2014/main" val="2020503659"/>
                    </a:ext>
                  </a:extLst>
                </a:gridCol>
                <a:gridCol w="1908387">
                  <a:extLst>
                    <a:ext uri="{9D8B030D-6E8A-4147-A177-3AD203B41FA5}">
                      <a16:colId xmlns:a16="http://schemas.microsoft.com/office/drawing/2014/main" val="146956235"/>
                    </a:ext>
                  </a:extLst>
                </a:gridCol>
                <a:gridCol w="1908387">
                  <a:extLst>
                    <a:ext uri="{9D8B030D-6E8A-4147-A177-3AD203B41FA5}">
                      <a16:colId xmlns:a16="http://schemas.microsoft.com/office/drawing/2014/main" val="3439489225"/>
                    </a:ext>
                  </a:extLst>
                </a:gridCol>
              </a:tblGrid>
              <a:tr h="475173">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Shapiro-Wilk normality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0337620"/>
                  </a:ext>
                </a:extLst>
              </a:tr>
              <a:tr h="231486">
                <a:tc>
                  <a:txBody>
                    <a:bodyPr/>
                    <a:lstStyle/>
                    <a:p>
                      <a:pPr>
                        <a:lnSpc>
                          <a:spcPct val="107000"/>
                        </a:lnSpc>
                        <a:spcAft>
                          <a:spcPts val="800"/>
                        </a:spcAft>
                      </a:pPr>
                      <a:r>
                        <a:rPr lang="en-IN" sz="1400">
                          <a:effectLst/>
                        </a:rPr>
                        <a:t>Y13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Y15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32067414"/>
                  </a:ext>
                </a:extLst>
              </a:tr>
              <a:tr h="231486">
                <a:tc>
                  <a:txBody>
                    <a:bodyPr/>
                    <a:lstStyle/>
                    <a:p>
                      <a:pPr>
                        <a:lnSpc>
                          <a:spcPct val="107000"/>
                        </a:lnSpc>
                        <a:spcAft>
                          <a:spcPts val="800"/>
                        </a:spcAft>
                      </a:pPr>
                      <a:r>
                        <a:rPr lang="en-IN" sz="1400">
                          <a:effectLst/>
                        </a:rPr>
                        <a:t>W=</a:t>
                      </a:r>
                      <a:r>
                        <a:rPr lang="en-IN" sz="1100">
                          <a:effectLst/>
                        </a:rPr>
                        <a:t> </a:t>
                      </a:r>
                      <a:r>
                        <a:rPr lang="en-IN" sz="1400">
                          <a:effectLst/>
                        </a:rPr>
                        <a:t>0.95607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0.87997</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a:effectLst/>
                        </a:rPr>
                        <a:t>W=</a:t>
                      </a:r>
                      <a:r>
                        <a:rPr lang="en-IN" sz="1100">
                          <a:effectLst/>
                        </a:rPr>
                        <a:t> </a:t>
                      </a:r>
                      <a:r>
                        <a:rPr lang="en-IN" sz="1400">
                          <a:effectLst/>
                        </a:rPr>
                        <a:t>0.96871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34017657"/>
                  </a:ext>
                </a:extLst>
              </a:tr>
              <a:tr h="475173">
                <a:tc>
                  <a:txBody>
                    <a:bodyPr/>
                    <a:lstStyle/>
                    <a:p>
                      <a:pPr>
                        <a:lnSpc>
                          <a:spcPct val="107000"/>
                        </a:lnSpc>
                        <a:spcAft>
                          <a:spcPts val="800"/>
                        </a:spcAft>
                      </a:pPr>
                      <a:r>
                        <a:rPr lang="en-IN" sz="14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400" dirty="0">
                          <a:effectLst/>
                        </a:rPr>
                        <a:t>p-VALUE=</a:t>
                      </a:r>
                      <a:r>
                        <a:rPr lang="en-IN" sz="1100" dirty="0">
                          <a:effectLst/>
                        </a:rPr>
                        <a:t> </a:t>
                      </a:r>
                      <a:r>
                        <a:rPr lang="en-IN" sz="1400" dirty="0">
                          <a:effectLst/>
                        </a:rPr>
                        <a:t>&lt;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6706467"/>
                  </a:ext>
                </a:extLst>
              </a:tr>
            </a:tbl>
          </a:graphicData>
        </a:graphic>
      </p:graphicFrame>
    </p:spTree>
    <p:extLst>
      <p:ext uri="{BB962C8B-B14F-4D97-AF65-F5344CB8AC3E}">
        <p14:creationId xmlns:p14="http://schemas.microsoft.com/office/powerpoint/2010/main" val="8938725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1000"/>
                                        <p:tgtEl>
                                          <p:spTgt spid="10">
                                            <p:bg/>
                                          </p:spTgt>
                                        </p:tgtEl>
                                      </p:cBhvr>
                                    </p:animEffect>
                                    <p:anim calcmode="lin" valueType="num">
                                      <p:cBhvr>
                                        <p:cTn id="8" dur="1000" fill="hold"/>
                                        <p:tgtEl>
                                          <p:spTgt spid="10">
                                            <p:bg/>
                                          </p:spTgt>
                                        </p:tgtEl>
                                        <p:attrNameLst>
                                          <p:attrName>ppt_x</p:attrName>
                                        </p:attrNameLst>
                                      </p:cBhvr>
                                      <p:tavLst>
                                        <p:tav tm="0">
                                          <p:val>
                                            <p:strVal val="#ppt_x"/>
                                          </p:val>
                                        </p:tav>
                                        <p:tav tm="100000">
                                          <p:val>
                                            <p:strVal val="#ppt_x"/>
                                          </p:val>
                                        </p:tav>
                                      </p:tavLst>
                                    </p:anim>
                                    <p:anim calcmode="lin" valueType="num">
                                      <p:cBhvr>
                                        <p:cTn id="9" dur="1000" fill="hold"/>
                                        <p:tgtEl>
                                          <p:spTgt spid="10">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47CA-782E-174B-52F1-4465BF937293}"/>
              </a:ext>
            </a:extLst>
          </p:cNvPr>
          <p:cNvSpPr>
            <a:spLocks noGrp="1"/>
          </p:cNvSpPr>
          <p:nvPr>
            <p:ph type="title"/>
          </p:nvPr>
        </p:nvSpPr>
        <p:spPr>
          <a:xfrm>
            <a:off x="836751" y="11574"/>
            <a:ext cx="7390221" cy="648182"/>
          </a:xfrm>
        </p:spPr>
        <p:txBody>
          <a:bodyPr>
            <a:normAutofit/>
          </a:bodyPr>
          <a:lstStyle/>
          <a:p>
            <a:pPr marL="457200" indent="-457200">
              <a:buFont typeface="Wingdings" panose="05000000000000000000" pitchFamily="2" charset="2"/>
              <a:buChar char="q"/>
            </a:pPr>
            <a:r>
              <a:rPr lang="en-IN" sz="2800" dirty="0">
                <a:solidFill>
                  <a:srgbClr val="2F5496"/>
                </a:solidFill>
                <a:effectLst/>
                <a:latin typeface="Algerian" panose="04020705040A02060702" pitchFamily="82" charset="0"/>
                <a:ea typeface="Times New Roman" panose="02020603050405020304" pitchFamily="18" charset="0"/>
                <a:cs typeface="Times New Roman" panose="02020603050405020304" pitchFamily="18" charset="0"/>
              </a:rPr>
              <a:t>NORMAL Q-Q PLOT</a:t>
            </a:r>
            <a:endParaRPr lang="en-IN" sz="2800" dirty="0"/>
          </a:p>
        </p:txBody>
      </p:sp>
      <p:sp>
        <p:nvSpPr>
          <p:cNvPr id="4" name="Text Placeholder 3">
            <a:extLst>
              <a:ext uri="{FF2B5EF4-FFF2-40B4-BE49-F238E27FC236}">
                <a16:creationId xmlns:a16="http://schemas.microsoft.com/office/drawing/2014/main" id="{FBB95AAB-DA77-66C0-E1AE-EE1AF2DCDF9A}"/>
              </a:ext>
            </a:extLst>
          </p:cNvPr>
          <p:cNvSpPr>
            <a:spLocks noGrp="1"/>
          </p:cNvSpPr>
          <p:nvPr>
            <p:ph type="body" sz="half" idx="2"/>
          </p:nvPr>
        </p:nvSpPr>
        <p:spPr>
          <a:xfrm>
            <a:off x="642609" y="5642289"/>
            <a:ext cx="8559264" cy="955282"/>
          </a:xfrm>
          <a:ln>
            <a:solidFill>
              <a:srgbClr val="002060"/>
            </a:solidFill>
          </a:ln>
        </p:spPr>
        <p:txBody>
          <a:bodyPr/>
          <a:lstStyle/>
          <a:p>
            <a:pPr marL="285750" indent="-285750">
              <a:buClr>
                <a:srgbClr val="002060"/>
              </a:buClr>
              <a:buFont typeface="Wingdings" panose="05000000000000000000" pitchFamily="2" charset="2"/>
              <a:buChar char="Ø"/>
            </a:pPr>
            <a:r>
              <a:rPr lang="en-IN" sz="18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We can see the clear departure from straight line in this Q-Q plot ,indicating that the dataset likely does not follow a normal distribution.</a:t>
            </a:r>
          </a:p>
          <a:p>
            <a:endParaRPr lang="en-IN" dirty="0"/>
          </a:p>
        </p:txBody>
      </p:sp>
      <p:pic>
        <p:nvPicPr>
          <p:cNvPr id="5" name="Picture 4">
            <a:extLst>
              <a:ext uri="{FF2B5EF4-FFF2-40B4-BE49-F238E27FC236}">
                <a16:creationId xmlns:a16="http://schemas.microsoft.com/office/drawing/2014/main" id="{2FFC4148-1762-E0D4-FB3F-5C016049102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59756"/>
            <a:ext cx="4284013" cy="2274904"/>
          </a:xfrm>
          <a:prstGeom prst="rect">
            <a:avLst/>
          </a:prstGeom>
          <a:noFill/>
          <a:ln>
            <a:noFill/>
          </a:ln>
        </p:spPr>
      </p:pic>
      <p:pic>
        <p:nvPicPr>
          <p:cNvPr id="6" name="Picture 5">
            <a:extLst>
              <a:ext uri="{FF2B5EF4-FFF2-40B4-BE49-F238E27FC236}">
                <a16:creationId xmlns:a16="http://schemas.microsoft.com/office/drawing/2014/main" id="{F6CFF606-3CA7-2845-5B6E-BDC36CD0ABF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49277" y="501729"/>
            <a:ext cx="4261525" cy="2432931"/>
          </a:xfrm>
          <a:prstGeom prst="rect">
            <a:avLst/>
          </a:prstGeom>
          <a:noFill/>
          <a:ln>
            <a:noFill/>
          </a:ln>
        </p:spPr>
      </p:pic>
      <p:pic>
        <p:nvPicPr>
          <p:cNvPr id="7" name="Picture 6">
            <a:extLst>
              <a:ext uri="{FF2B5EF4-FFF2-40B4-BE49-F238E27FC236}">
                <a16:creationId xmlns:a16="http://schemas.microsoft.com/office/drawing/2014/main" id="{7CE788B0-721D-AFEE-9B97-A29FD6E0821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918105"/>
            <a:ext cx="4398380" cy="2608523"/>
          </a:xfrm>
          <a:prstGeom prst="rect">
            <a:avLst/>
          </a:prstGeom>
          <a:noFill/>
          <a:ln>
            <a:noFill/>
          </a:ln>
        </p:spPr>
      </p:pic>
      <p:pic>
        <p:nvPicPr>
          <p:cNvPr id="8" name="Picture 7">
            <a:extLst>
              <a:ext uri="{FF2B5EF4-FFF2-40B4-BE49-F238E27FC236}">
                <a16:creationId xmlns:a16="http://schemas.microsoft.com/office/drawing/2014/main" id="{24A1882D-02AD-C6DD-8DC3-E9AB00DF65F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091650" y="387045"/>
            <a:ext cx="3431678" cy="2451144"/>
          </a:xfrm>
          <a:prstGeom prst="rect">
            <a:avLst/>
          </a:prstGeom>
          <a:noFill/>
          <a:ln>
            <a:noFill/>
          </a:ln>
        </p:spPr>
      </p:pic>
      <p:pic>
        <p:nvPicPr>
          <p:cNvPr id="9" name="Picture 8">
            <a:extLst>
              <a:ext uri="{FF2B5EF4-FFF2-40B4-BE49-F238E27FC236}">
                <a16:creationId xmlns:a16="http://schemas.microsoft.com/office/drawing/2014/main" id="{45C7CEB4-9AD6-295D-6C60-CFECDC57A754}"/>
              </a:ext>
            </a:extLst>
          </p:cNvPr>
          <p:cNvPicPr>
            <a:picLocks noChangeAspect="1"/>
          </p:cNvPicPr>
          <p:nvPr/>
        </p:nvPicPr>
        <p:blipFill rotWithShape="1">
          <a:blip r:embed="rId6">
            <a:extLst>
              <a:ext uri="{28A0092B-C50C-407E-A947-70E740481C1C}">
                <a14:useLocalDpi xmlns:a14="http://schemas.microsoft.com/office/drawing/2010/main" val="0"/>
              </a:ext>
            </a:extLst>
          </a:blip>
          <a:srcRect t="3618" r="4254" b="1134"/>
          <a:stretch/>
        </p:blipFill>
        <p:spPr bwMode="auto">
          <a:xfrm>
            <a:off x="4145296" y="2838188"/>
            <a:ext cx="3946354" cy="2804101"/>
          </a:xfrm>
          <a:prstGeom prst="rect">
            <a:avLst/>
          </a:prstGeom>
          <a:noFill/>
          <a:ln>
            <a:noFill/>
          </a:ln>
        </p:spPr>
      </p:pic>
    </p:spTree>
    <p:extLst>
      <p:ext uri="{BB962C8B-B14F-4D97-AF65-F5344CB8AC3E}">
        <p14:creationId xmlns:p14="http://schemas.microsoft.com/office/powerpoint/2010/main" val="19504096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1000"/>
                                        <p:tgtEl>
                                          <p:spTgt spid="4">
                                            <p:bg/>
                                          </p:spTgt>
                                        </p:tgtEl>
                                      </p:cBhvr>
                                    </p:animEffect>
                                    <p:anim calcmode="lin" valueType="num">
                                      <p:cBhvr>
                                        <p:cTn id="8" dur="1000" fill="hold"/>
                                        <p:tgtEl>
                                          <p:spTgt spid="4">
                                            <p:bg/>
                                          </p:spTgt>
                                        </p:tgtEl>
                                        <p:attrNameLst>
                                          <p:attrName>ppt_x</p:attrName>
                                        </p:attrNameLst>
                                      </p:cBhvr>
                                      <p:tavLst>
                                        <p:tav tm="0">
                                          <p:val>
                                            <p:strVal val="#ppt_x"/>
                                          </p:val>
                                        </p:tav>
                                        <p:tav tm="100000">
                                          <p:val>
                                            <p:strVal val="#ppt_x"/>
                                          </p:val>
                                        </p:tav>
                                      </p:tavLst>
                                    </p:anim>
                                    <p:anim calcmode="lin" valueType="num">
                                      <p:cBhvr>
                                        <p:cTn id="9"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F4C82-6EC8-8A66-79C2-B906AE157CFD}"/>
              </a:ext>
            </a:extLst>
          </p:cNvPr>
          <p:cNvSpPr>
            <a:spLocks noGrp="1"/>
          </p:cNvSpPr>
          <p:nvPr>
            <p:ph type="title"/>
          </p:nvPr>
        </p:nvSpPr>
        <p:spPr>
          <a:xfrm>
            <a:off x="1024575" y="5107670"/>
            <a:ext cx="8596668" cy="1320800"/>
          </a:xfrm>
          <a:ln>
            <a:solidFill>
              <a:srgbClr val="002060"/>
            </a:solidFill>
          </a:ln>
        </p:spPr>
        <p:txBody>
          <a:bodyPr>
            <a:noAutofit/>
          </a:bodyPr>
          <a:lstStyle/>
          <a:p>
            <a:pPr marL="342900" indent="-342900">
              <a:buFont typeface="Wingdings" panose="05000000000000000000" pitchFamily="2" charset="2"/>
              <a:buChar char="Ø"/>
            </a:pPr>
            <a:r>
              <a:rPr lang="en-IN" sz="24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We can see the clear departure from straight line in this Q-Q plot ,indicating that the dataset likely does not follow a normal distribution.</a:t>
            </a:r>
            <a:br>
              <a:rPr lang="en-IN" sz="24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br>
            <a:endParaRPr lang="en-IN" sz="2400" dirty="0">
              <a:solidFill>
                <a:srgbClr val="002060"/>
              </a:solidFill>
              <a:latin typeface="Rockwell" panose="02060603020205020403" pitchFamily="18" charset="0"/>
            </a:endParaRPr>
          </a:p>
        </p:txBody>
      </p:sp>
      <p:pic>
        <p:nvPicPr>
          <p:cNvPr id="3" name="Picture 2">
            <a:extLst>
              <a:ext uri="{FF2B5EF4-FFF2-40B4-BE49-F238E27FC236}">
                <a16:creationId xmlns:a16="http://schemas.microsoft.com/office/drawing/2014/main" id="{BD0C361F-FA15-1B9B-A569-24CE80509C3E}"/>
              </a:ext>
            </a:extLst>
          </p:cNvPr>
          <p:cNvPicPr>
            <a:picLocks noChangeAspect="1"/>
          </p:cNvPicPr>
          <p:nvPr/>
        </p:nvPicPr>
        <p:blipFill rotWithShape="1">
          <a:blip r:embed="rId2">
            <a:extLst>
              <a:ext uri="{28A0092B-C50C-407E-A947-70E740481C1C}">
                <a14:useLocalDpi xmlns:a14="http://schemas.microsoft.com/office/drawing/2010/main" val="0"/>
              </a:ext>
            </a:extLst>
          </a:blip>
          <a:srcRect t="3994" r="4600" b="3396"/>
          <a:stretch/>
        </p:blipFill>
        <p:spPr bwMode="auto">
          <a:xfrm>
            <a:off x="0" y="1"/>
            <a:ext cx="4456253" cy="2578461"/>
          </a:xfrm>
          <a:prstGeom prst="rect">
            <a:avLst/>
          </a:prstGeom>
          <a:noFill/>
          <a:ln>
            <a:noFill/>
          </a:ln>
        </p:spPr>
      </p:pic>
      <p:pic>
        <p:nvPicPr>
          <p:cNvPr id="4" name="Picture 3">
            <a:extLst>
              <a:ext uri="{FF2B5EF4-FFF2-40B4-BE49-F238E27FC236}">
                <a16:creationId xmlns:a16="http://schemas.microsoft.com/office/drawing/2014/main" id="{69030659-9A9B-81BE-D092-4216DE4F3A22}"/>
              </a:ext>
            </a:extLst>
          </p:cNvPr>
          <p:cNvPicPr>
            <a:picLocks noChangeAspect="1"/>
          </p:cNvPicPr>
          <p:nvPr/>
        </p:nvPicPr>
        <p:blipFill rotWithShape="1">
          <a:blip r:embed="rId3">
            <a:extLst>
              <a:ext uri="{28A0092B-C50C-407E-A947-70E740481C1C}">
                <a14:useLocalDpi xmlns:a14="http://schemas.microsoft.com/office/drawing/2010/main" val="0"/>
              </a:ext>
            </a:extLst>
          </a:blip>
          <a:srcRect l="186" t="5070" r="5101" b="4010"/>
          <a:stretch/>
        </p:blipFill>
        <p:spPr bwMode="auto">
          <a:xfrm>
            <a:off x="4481964" y="0"/>
            <a:ext cx="4089158" cy="2345381"/>
          </a:xfrm>
          <a:prstGeom prst="rect">
            <a:avLst/>
          </a:prstGeom>
          <a:noFill/>
          <a:ln>
            <a:noFill/>
          </a:ln>
        </p:spPr>
      </p:pic>
      <p:pic>
        <p:nvPicPr>
          <p:cNvPr id="5" name="Picture 4">
            <a:extLst>
              <a:ext uri="{FF2B5EF4-FFF2-40B4-BE49-F238E27FC236}">
                <a16:creationId xmlns:a16="http://schemas.microsoft.com/office/drawing/2014/main" id="{A7EEE422-E776-8038-DB14-9E89BEA0E7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883" y="2586528"/>
            <a:ext cx="4775947" cy="2013266"/>
          </a:xfrm>
          <a:prstGeom prst="rect">
            <a:avLst/>
          </a:prstGeom>
          <a:noFill/>
          <a:ln>
            <a:noFill/>
          </a:ln>
        </p:spPr>
      </p:pic>
      <p:pic>
        <p:nvPicPr>
          <p:cNvPr id="6" name="Picture 5">
            <a:extLst>
              <a:ext uri="{FF2B5EF4-FFF2-40B4-BE49-F238E27FC236}">
                <a16:creationId xmlns:a16="http://schemas.microsoft.com/office/drawing/2014/main" id="{FB12C4E9-2ACA-8E08-389D-29A6FB9FB59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61706" y="2374949"/>
            <a:ext cx="3929674" cy="2301816"/>
          </a:xfrm>
          <a:prstGeom prst="rect">
            <a:avLst/>
          </a:prstGeom>
          <a:noFill/>
          <a:ln>
            <a:noFill/>
          </a:ln>
        </p:spPr>
      </p:pic>
      <p:pic>
        <p:nvPicPr>
          <p:cNvPr id="7" name="Picture 6">
            <a:extLst>
              <a:ext uri="{FF2B5EF4-FFF2-40B4-BE49-F238E27FC236}">
                <a16:creationId xmlns:a16="http://schemas.microsoft.com/office/drawing/2014/main" id="{7EDC0CC5-FCF6-374A-1D20-7F7FD133E5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33942" y="2132780"/>
            <a:ext cx="3868722" cy="2763311"/>
          </a:xfrm>
          <a:prstGeom prst="rect">
            <a:avLst/>
          </a:prstGeom>
          <a:noFill/>
          <a:ln>
            <a:noFill/>
          </a:ln>
        </p:spPr>
      </p:pic>
      <p:pic>
        <p:nvPicPr>
          <p:cNvPr id="8" name="Picture 7">
            <a:extLst>
              <a:ext uri="{FF2B5EF4-FFF2-40B4-BE49-F238E27FC236}">
                <a16:creationId xmlns:a16="http://schemas.microsoft.com/office/drawing/2014/main" id="{F186D3A8-C285-D0ED-1540-81F61CF9899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96833" y="95746"/>
            <a:ext cx="3596521" cy="2126593"/>
          </a:xfrm>
          <a:prstGeom prst="rect">
            <a:avLst/>
          </a:prstGeom>
          <a:noFill/>
          <a:ln>
            <a:noFill/>
          </a:ln>
        </p:spPr>
      </p:pic>
    </p:spTree>
    <p:extLst>
      <p:ext uri="{BB962C8B-B14F-4D97-AF65-F5344CB8AC3E}">
        <p14:creationId xmlns:p14="http://schemas.microsoft.com/office/powerpoint/2010/main" val="36373378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B3924-47D9-0DC1-39F3-5660ECEF7C49}"/>
              </a:ext>
            </a:extLst>
          </p:cNvPr>
          <p:cNvSpPr>
            <a:spLocks noGrp="1"/>
          </p:cNvSpPr>
          <p:nvPr>
            <p:ph type="title"/>
          </p:nvPr>
        </p:nvSpPr>
        <p:spPr>
          <a:xfrm>
            <a:off x="364818" y="0"/>
            <a:ext cx="3854528" cy="639233"/>
          </a:xfrm>
        </p:spPr>
        <p:txBody>
          <a:bodyPr>
            <a:normAutofit/>
          </a:bodyPr>
          <a:lstStyle/>
          <a:p>
            <a:pPr marL="457200" indent="-457200">
              <a:buFont typeface="Wingdings" panose="05000000000000000000" pitchFamily="2" charset="2"/>
              <a:buChar char="q"/>
            </a:pPr>
            <a:r>
              <a:rPr lang="en-IN" sz="3200" dirty="0">
                <a:solidFill>
                  <a:srgbClr val="833C0B"/>
                </a:solidFill>
                <a:effectLst/>
                <a:latin typeface="Agency FB" panose="020B0503020202020204" pitchFamily="34" charset="0"/>
                <a:ea typeface="Times New Roman" panose="02020603050405020304" pitchFamily="18" charset="0"/>
                <a:cs typeface="Times New Roman" panose="02020603050405020304" pitchFamily="18" charset="0"/>
              </a:rPr>
              <a:t>NON-PARAMETRIC TEST</a:t>
            </a:r>
            <a:endParaRPr lang="en-IN" sz="3200" dirty="0"/>
          </a:p>
        </p:txBody>
      </p:sp>
      <p:graphicFrame>
        <p:nvGraphicFramePr>
          <p:cNvPr id="7" name="Content Placeholder 6">
            <a:extLst>
              <a:ext uri="{FF2B5EF4-FFF2-40B4-BE49-F238E27FC236}">
                <a16:creationId xmlns:a16="http://schemas.microsoft.com/office/drawing/2014/main" id="{ABD8606C-2E1D-877C-BE55-A213CE202FF0}"/>
              </a:ext>
            </a:extLst>
          </p:cNvPr>
          <p:cNvGraphicFramePr>
            <a:graphicFrameLocks noGrp="1"/>
          </p:cNvGraphicFramePr>
          <p:nvPr>
            <p:ph idx="1"/>
            <p:extLst>
              <p:ext uri="{D42A27DB-BD31-4B8C-83A1-F6EECF244321}">
                <p14:modId xmlns:p14="http://schemas.microsoft.com/office/powerpoint/2010/main" val="2517583302"/>
              </p:ext>
            </p:extLst>
          </p:nvPr>
        </p:nvGraphicFramePr>
        <p:xfrm>
          <a:off x="0" y="1264617"/>
          <a:ext cx="4505403" cy="1995807"/>
        </p:xfrm>
        <a:graphic>
          <a:graphicData uri="http://schemas.openxmlformats.org/drawingml/2006/table">
            <a:tbl>
              <a:tblPr firstRow="1" firstCol="1" bandRow="1">
                <a:tableStyleId>{5C22544A-7EE6-4342-B048-85BDC9FD1C3A}</a:tableStyleId>
              </a:tblPr>
              <a:tblGrid>
                <a:gridCol w="1496396">
                  <a:extLst>
                    <a:ext uri="{9D8B030D-6E8A-4147-A177-3AD203B41FA5}">
                      <a16:colId xmlns:a16="http://schemas.microsoft.com/office/drawing/2014/main" val="575607499"/>
                    </a:ext>
                  </a:extLst>
                </a:gridCol>
                <a:gridCol w="1504253">
                  <a:extLst>
                    <a:ext uri="{9D8B030D-6E8A-4147-A177-3AD203B41FA5}">
                      <a16:colId xmlns:a16="http://schemas.microsoft.com/office/drawing/2014/main" val="1850107954"/>
                    </a:ext>
                  </a:extLst>
                </a:gridCol>
                <a:gridCol w="1504754">
                  <a:extLst>
                    <a:ext uri="{9D8B030D-6E8A-4147-A177-3AD203B41FA5}">
                      <a16:colId xmlns:a16="http://schemas.microsoft.com/office/drawing/2014/main" val="3129476348"/>
                    </a:ext>
                  </a:extLst>
                </a:gridCol>
              </a:tblGrid>
              <a:tr h="842913">
                <a:tc>
                  <a:txBody>
                    <a:bodyPr/>
                    <a:lstStyle/>
                    <a:p>
                      <a:pPr>
                        <a:lnSpc>
                          <a:spcPct val="107000"/>
                        </a:lnSpc>
                        <a:spcAft>
                          <a:spcPts val="800"/>
                        </a:spcAft>
                      </a:pPr>
                      <a:r>
                        <a:rPr lang="en-IN" sz="1800" dirty="0">
                          <a:effectLst/>
                        </a:rPr>
                        <a:t>One-sample Kolmogorov-Smirnov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One-sample Kolmogorov-Smirnov test</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5246980"/>
                  </a:ext>
                </a:extLst>
              </a:tr>
              <a:tr h="271451">
                <a:tc>
                  <a:txBody>
                    <a:bodyPr/>
                    <a:lstStyle/>
                    <a:p>
                      <a:pPr>
                        <a:lnSpc>
                          <a:spcPct val="107000"/>
                        </a:lnSpc>
                        <a:spcAft>
                          <a:spcPts val="800"/>
                        </a:spcAft>
                      </a:pPr>
                      <a:r>
                        <a:rPr lang="en-IN" sz="1800">
                          <a:effectLst/>
                        </a:rPr>
                        <a:t>data:  y1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8233432"/>
                  </a:ext>
                </a:extLst>
              </a:tr>
              <a:tr h="271451">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391653665"/>
                  </a:ext>
                </a:extLst>
              </a:tr>
              <a:tr h="557182">
                <a:tc>
                  <a:txBody>
                    <a:bodyPr/>
                    <a:lstStyle/>
                    <a:p>
                      <a:pPr>
                        <a:lnSpc>
                          <a:spcPct val="107000"/>
                        </a:lnSpc>
                        <a:spcAft>
                          <a:spcPts val="800"/>
                        </a:spcAft>
                      </a:pPr>
                      <a:r>
                        <a:rPr lang="en-IN" sz="18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5174234"/>
                  </a:ext>
                </a:extLst>
              </a:tr>
            </a:tbl>
          </a:graphicData>
        </a:graphic>
      </p:graphicFrame>
      <p:sp>
        <p:nvSpPr>
          <p:cNvPr id="3" name="Text Placeholder 2">
            <a:extLst>
              <a:ext uri="{FF2B5EF4-FFF2-40B4-BE49-F238E27FC236}">
                <a16:creationId xmlns:a16="http://schemas.microsoft.com/office/drawing/2014/main" id="{C5F23211-371C-0578-A75E-548A02BE3470}"/>
              </a:ext>
            </a:extLst>
          </p:cNvPr>
          <p:cNvSpPr>
            <a:spLocks noGrp="1"/>
          </p:cNvSpPr>
          <p:nvPr>
            <p:ph type="body" sz="half" idx="2"/>
          </p:nvPr>
        </p:nvSpPr>
        <p:spPr>
          <a:xfrm>
            <a:off x="364818" y="621031"/>
            <a:ext cx="8975952" cy="4229125"/>
          </a:xfrm>
        </p:spPr>
        <p:txBody>
          <a:bodyPr>
            <a:normAutofit fontScale="92500" lnSpcReduction="10000"/>
          </a:bodyPr>
          <a:lstStyle/>
          <a:p>
            <a:pPr marL="285750" indent="-285750">
              <a:buClr>
                <a:srgbClr val="7030A0"/>
              </a:buClr>
              <a:buFont typeface="Wingdings" panose="05000000000000000000" pitchFamily="2" charset="2"/>
              <a:buChar char="Ø"/>
            </a:pPr>
            <a:r>
              <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1.One sample Kolmogorov Smirnov test:-(to check whether the data come from a normal distribution or not)</a:t>
            </a:r>
          </a:p>
          <a:p>
            <a:pPr marL="285750" indent="-285750">
              <a:buFont typeface="Wingdings" panose="05000000000000000000" pitchFamily="2" charset="2"/>
              <a:buChar char="Ø"/>
            </a:pPr>
            <a:endParaRPr lang="en-IN" sz="1800" dirty="0">
              <a:solidFill>
                <a:srgbClr val="7030A0"/>
              </a:solidFill>
              <a:latin typeface="Algerian" panose="04020705040A02060702" pitchFamily="82"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800" dirty="0">
              <a:solidFill>
                <a:srgbClr val="7030A0"/>
              </a:solidFill>
              <a:latin typeface="Algerian" panose="04020705040A02060702" pitchFamily="82"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1800" dirty="0">
              <a:solidFill>
                <a:srgbClr val="7030A0"/>
              </a:solidFill>
              <a:latin typeface="Algerian" panose="04020705040A02060702" pitchFamily="82"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IN" sz="2000" dirty="0">
              <a:solidFill>
                <a:srgbClr val="2E74B5"/>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20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FROM THE OUTPUT WE CAN SEE THAT THE TEST STATISTIC IS 1 AND THE CORRESPONDING p-VALUE IS 2.2e-16.SINCE THE p-VALUE IS LESS THAN 0.05 WE REJECT THE NULL HYPOTHESIS.WE HAVE SUFFICIENT EVIDENCE TO SAY THAT THE SAMPLE DATA DOES NOT COME FROM A NORMAL DISTRIBUTION.</a:t>
            </a:r>
          </a:p>
          <a:p>
            <a:pPr marL="285750" indent="-285750">
              <a:buFont typeface="Wingdings" panose="05000000000000000000" pitchFamily="2" charset="2"/>
              <a:buChar char="Ø"/>
            </a:pPr>
            <a:endParaRPr lang="en-IN" sz="20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graphicFrame>
        <p:nvGraphicFramePr>
          <p:cNvPr id="12" name="Table 11">
            <a:extLst>
              <a:ext uri="{FF2B5EF4-FFF2-40B4-BE49-F238E27FC236}">
                <a16:creationId xmlns:a16="http://schemas.microsoft.com/office/drawing/2014/main" id="{F0FB767B-D771-234A-DA7F-AE194AAF3F86}"/>
              </a:ext>
            </a:extLst>
          </p:cNvPr>
          <p:cNvGraphicFramePr>
            <a:graphicFrameLocks noGrp="1"/>
          </p:cNvGraphicFramePr>
          <p:nvPr>
            <p:extLst>
              <p:ext uri="{D42A27DB-BD31-4B8C-83A1-F6EECF244321}">
                <p14:modId xmlns:p14="http://schemas.microsoft.com/office/powerpoint/2010/main" val="2570811772"/>
              </p:ext>
            </p:extLst>
          </p:nvPr>
        </p:nvGraphicFramePr>
        <p:xfrm>
          <a:off x="4505403" y="1276179"/>
          <a:ext cx="5725160" cy="1995807"/>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3829893408"/>
                    </a:ext>
                  </a:extLst>
                </a:gridCol>
                <a:gridCol w="1908175">
                  <a:extLst>
                    <a:ext uri="{9D8B030D-6E8A-4147-A177-3AD203B41FA5}">
                      <a16:colId xmlns:a16="http://schemas.microsoft.com/office/drawing/2014/main" val="1420208988"/>
                    </a:ext>
                  </a:extLst>
                </a:gridCol>
                <a:gridCol w="1908810">
                  <a:extLst>
                    <a:ext uri="{9D8B030D-6E8A-4147-A177-3AD203B41FA5}">
                      <a16:colId xmlns:a16="http://schemas.microsoft.com/office/drawing/2014/main" val="1813769114"/>
                    </a:ext>
                  </a:extLst>
                </a:gridCol>
              </a:tblGrid>
              <a:tr h="0">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04858169"/>
                  </a:ext>
                </a:extLst>
              </a:tr>
              <a:tr h="0">
                <a:tc>
                  <a:txBody>
                    <a:bodyPr/>
                    <a:lstStyle/>
                    <a:p>
                      <a:pPr>
                        <a:lnSpc>
                          <a:spcPct val="107000"/>
                        </a:lnSpc>
                        <a:spcAft>
                          <a:spcPts val="800"/>
                        </a:spcAft>
                      </a:pPr>
                      <a:r>
                        <a:rPr lang="en-IN" sz="1800">
                          <a:effectLst/>
                        </a:rPr>
                        <a:t>data:  y4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y10</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312243917"/>
                  </a:ext>
                </a:extLst>
              </a:tr>
              <a:tr h="0">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1685415"/>
                  </a:ext>
                </a:extLst>
              </a:tr>
              <a:tr h="0">
                <a:tc>
                  <a:txBody>
                    <a:bodyPr/>
                    <a:lstStyle/>
                    <a:p>
                      <a:pPr>
                        <a:lnSpc>
                          <a:spcPct val="107000"/>
                        </a:lnSpc>
                        <a:spcAft>
                          <a:spcPts val="800"/>
                        </a:spcAft>
                      </a:pPr>
                      <a:r>
                        <a:rPr lang="en-IN" sz="18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46122704"/>
                  </a:ext>
                </a:extLst>
              </a:tr>
            </a:tbl>
          </a:graphicData>
        </a:graphic>
      </p:graphicFrame>
      <p:graphicFrame>
        <p:nvGraphicFramePr>
          <p:cNvPr id="13" name="Table 12">
            <a:extLst>
              <a:ext uri="{FF2B5EF4-FFF2-40B4-BE49-F238E27FC236}">
                <a16:creationId xmlns:a16="http://schemas.microsoft.com/office/drawing/2014/main" id="{73C7BA47-DD33-E53A-B90B-C52F9D4039E6}"/>
              </a:ext>
            </a:extLst>
          </p:cNvPr>
          <p:cNvGraphicFramePr>
            <a:graphicFrameLocks noGrp="1"/>
          </p:cNvGraphicFramePr>
          <p:nvPr>
            <p:extLst>
              <p:ext uri="{D42A27DB-BD31-4B8C-83A1-F6EECF244321}">
                <p14:modId xmlns:p14="http://schemas.microsoft.com/office/powerpoint/2010/main" val="2029415809"/>
              </p:ext>
            </p:extLst>
          </p:nvPr>
        </p:nvGraphicFramePr>
        <p:xfrm>
          <a:off x="51380" y="4861718"/>
          <a:ext cx="5725160" cy="1995807"/>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3645044841"/>
                    </a:ext>
                  </a:extLst>
                </a:gridCol>
                <a:gridCol w="1908175">
                  <a:extLst>
                    <a:ext uri="{9D8B030D-6E8A-4147-A177-3AD203B41FA5}">
                      <a16:colId xmlns:a16="http://schemas.microsoft.com/office/drawing/2014/main" val="3359757693"/>
                    </a:ext>
                  </a:extLst>
                </a:gridCol>
                <a:gridCol w="1908810">
                  <a:extLst>
                    <a:ext uri="{9D8B030D-6E8A-4147-A177-3AD203B41FA5}">
                      <a16:colId xmlns:a16="http://schemas.microsoft.com/office/drawing/2014/main" val="2411784883"/>
                    </a:ext>
                  </a:extLst>
                </a:gridCol>
              </a:tblGrid>
              <a:tr h="0">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8270911"/>
                  </a:ext>
                </a:extLst>
              </a:tr>
              <a:tr h="0">
                <a:tc>
                  <a:txBody>
                    <a:bodyPr/>
                    <a:lstStyle/>
                    <a:p>
                      <a:pPr>
                        <a:lnSpc>
                          <a:spcPct val="107000"/>
                        </a:lnSpc>
                        <a:spcAft>
                          <a:spcPts val="800"/>
                        </a:spcAft>
                      </a:pPr>
                      <a:r>
                        <a:rPr lang="en-IN" sz="1800">
                          <a:effectLst/>
                        </a:rPr>
                        <a:t>data:  y11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y12</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y13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1749076"/>
                  </a:ext>
                </a:extLst>
              </a:tr>
              <a:tr h="0">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71225317"/>
                  </a:ext>
                </a:extLst>
              </a:tr>
              <a:tr h="0">
                <a:tc>
                  <a:txBody>
                    <a:bodyPr/>
                    <a:lstStyle/>
                    <a:p>
                      <a:pPr>
                        <a:lnSpc>
                          <a:spcPct val="107000"/>
                        </a:lnSpc>
                        <a:spcAft>
                          <a:spcPts val="800"/>
                        </a:spcAft>
                      </a:pPr>
                      <a:r>
                        <a:rPr lang="en-IN" sz="1800">
                          <a:effectLst/>
                        </a:rPr>
                        <a:t>p-value &lt; 2.2e-16</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14202835"/>
                  </a:ext>
                </a:extLst>
              </a:tr>
            </a:tbl>
          </a:graphicData>
        </a:graphic>
      </p:graphicFrame>
      <p:sp>
        <p:nvSpPr>
          <p:cNvPr id="14" name="Rectangle 1">
            <a:extLst>
              <a:ext uri="{FF2B5EF4-FFF2-40B4-BE49-F238E27FC236}">
                <a16:creationId xmlns:a16="http://schemas.microsoft.com/office/drawing/2014/main" id="{722FB562-B2F4-E370-C50B-3D6DBA939EC1}"/>
              </a:ext>
            </a:extLst>
          </p:cNvPr>
          <p:cNvSpPr>
            <a:spLocks noChangeArrowheads="1"/>
          </p:cNvSpPr>
          <p:nvPr/>
        </p:nvSpPr>
        <p:spPr bwMode="auto">
          <a:xfrm>
            <a:off x="109416" y="48617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5" name="Table 14">
            <a:extLst>
              <a:ext uri="{FF2B5EF4-FFF2-40B4-BE49-F238E27FC236}">
                <a16:creationId xmlns:a16="http://schemas.microsoft.com/office/drawing/2014/main" id="{54B06DCD-5741-5EC9-574A-93AED187B060}"/>
              </a:ext>
            </a:extLst>
          </p:cNvPr>
          <p:cNvGraphicFramePr>
            <a:graphicFrameLocks noGrp="1"/>
          </p:cNvGraphicFramePr>
          <p:nvPr>
            <p:extLst>
              <p:ext uri="{D42A27DB-BD31-4B8C-83A1-F6EECF244321}">
                <p14:modId xmlns:p14="http://schemas.microsoft.com/office/powerpoint/2010/main" val="3467167152"/>
              </p:ext>
            </p:extLst>
          </p:nvPr>
        </p:nvGraphicFramePr>
        <p:xfrm>
          <a:off x="5776540" y="4873280"/>
          <a:ext cx="3816350" cy="1995807"/>
        </p:xfrm>
        <a:graphic>
          <a:graphicData uri="http://schemas.openxmlformats.org/drawingml/2006/table">
            <a:tbl>
              <a:tblPr firstRow="1" firstCol="1" bandRow="1">
                <a:tableStyleId>{5C22544A-7EE6-4342-B048-85BDC9FD1C3A}</a:tableStyleId>
              </a:tblPr>
              <a:tblGrid>
                <a:gridCol w="1908175">
                  <a:extLst>
                    <a:ext uri="{9D8B030D-6E8A-4147-A177-3AD203B41FA5}">
                      <a16:colId xmlns:a16="http://schemas.microsoft.com/office/drawing/2014/main" val="3820627048"/>
                    </a:ext>
                  </a:extLst>
                </a:gridCol>
                <a:gridCol w="1908175">
                  <a:extLst>
                    <a:ext uri="{9D8B030D-6E8A-4147-A177-3AD203B41FA5}">
                      <a16:colId xmlns:a16="http://schemas.microsoft.com/office/drawing/2014/main" val="2984063293"/>
                    </a:ext>
                  </a:extLst>
                </a:gridCol>
              </a:tblGrid>
              <a:tr h="0">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7601752"/>
                  </a:ext>
                </a:extLst>
              </a:tr>
              <a:tr h="0">
                <a:tc>
                  <a:txBody>
                    <a:bodyPr/>
                    <a:lstStyle/>
                    <a:p>
                      <a:pPr>
                        <a:lnSpc>
                          <a:spcPct val="107000"/>
                        </a:lnSpc>
                        <a:spcAft>
                          <a:spcPts val="800"/>
                        </a:spcAft>
                      </a:pPr>
                      <a:r>
                        <a:rPr lang="en-IN" sz="1800">
                          <a:effectLst/>
                        </a:rPr>
                        <a:t>data:  y14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y15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58658614"/>
                  </a:ext>
                </a:extLst>
              </a:tr>
              <a:tr h="0">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92036213"/>
                  </a:ext>
                </a:extLst>
              </a:tr>
              <a:tr h="0">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 &lt; 2.2e-16</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64789932"/>
                  </a:ext>
                </a:extLst>
              </a:tr>
            </a:tbl>
          </a:graphicData>
        </a:graphic>
      </p:graphicFrame>
    </p:spTree>
    <p:extLst>
      <p:ext uri="{BB962C8B-B14F-4D97-AF65-F5344CB8AC3E}">
        <p14:creationId xmlns:p14="http://schemas.microsoft.com/office/powerpoint/2010/main" val="10941156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0842F-E835-B9F4-7163-853CDA379351}"/>
              </a:ext>
            </a:extLst>
          </p:cNvPr>
          <p:cNvSpPr>
            <a:spLocks noGrp="1"/>
          </p:cNvSpPr>
          <p:nvPr>
            <p:ph type="title"/>
          </p:nvPr>
        </p:nvSpPr>
        <p:spPr/>
        <p:txBody>
          <a:bodyPr/>
          <a:lstStyle/>
          <a:p>
            <a:pPr marL="285750" indent="-285750">
              <a:buFont typeface="Wingdings" panose="05000000000000000000" pitchFamily="2" charset="2"/>
              <a:buChar char="Ø"/>
            </a:pPr>
            <a:r>
              <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2. One sample Kolmogorov Smirnov test:-(to check whether the data come from a </a:t>
            </a:r>
            <a:r>
              <a:rPr lang="en-IN" sz="1800" dirty="0" err="1">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poisson</a:t>
            </a:r>
            <a:r>
              <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 distribution or not)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D510E0A7-1A9C-DE27-FE2F-3FA2751939C6}"/>
              </a:ext>
            </a:extLst>
          </p:cNvPr>
          <p:cNvSpPr>
            <a:spLocks noGrp="1"/>
          </p:cNvSpPr>
          <p:nvPr>
            <p:ph type="body" idx="1"/>
          </p:nvPr>
        </p:nvSpPr>
        <p:spPr>
          <a:xfrm>
            <a:off x="292334" y="3429000"/>
            <a:ext cx="4424417" cy="3203294"/>
          </a:xfrm>
          <a:ln>
            <a:solidFill>
              <a:schemeClr val="tx2">
                <a:lumMod val="75000"/>
              </a:schemeClr>
            </a:solidFill>
          </a:ln>
        </p:spPr>
        <p:txBody>
          <a:bodyPr/>
          <a:lstStyle/>
          <a:p>
            <a:r>
              <a:rPr lang="en-IN" sz="1800" dirty="0">
                <a:solidFill>
                  <a:srgbClr val="002060"/>
                </a:solidFill>
                <a:effectLst/>
                <a:latin typeface="Times New Roman" panose="02020603050405020304" pitchFamily="18" charset="0"/>
                <a:ea typeface="Times New Roman" panose="02020603050405020304" pitchFamily="18" charset="0"/>
                <a:cs typeface="Times New Roman" panose="02020603050405020304" pitchFamily="18" charset="0"/>
              </a:rPr>
              <a:t>FROM THE OUTPUT WE CAN SEE THAT THE TEST STATISTIC IS 1 AND THE CORRESPONDING p-VALUE IS 0.2703.SINCE THE p-VALUE IS GREATER THAN 0.05 WE ACCEPT THE NULL HYPOTHESIS.WE HAVE SUFFICIENT EVIDENCE TO SAY THAT THE SAMPLE DATA DOES NOT COME FROM A POISSON DISTRIBUTION.</a:t>
            </a:r>
            <a:endParaRPr lang="en-IN" sz="1800" dirty="0">
              <a:solidFill>
                <a:srgbClr val="002060"/>
              </a:solidFill>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graphicFrame>
        <p:nvGraphicFramePr>
          <p:cNvPr id="7" name="Content Placeholder 6">
            <a:extLst>
              <a:ext uri="{FF2B5EF4-FFF2-40B4-BE49-F238E27FC236}">
                <a16:creationId xmlns:a16="http://schemas.microsoft.com/office/drawing/2014/main" id="{8168B679-4CD6-92EE-8C5B-E530EFF61CD1}"/>
              </a:ext>
            </a:extLst>
          </p:cNvPr>
          <p:cNvGraphicFramePr>
            <a:graphicFrameLocks noGrp="1"/>
          </p:cNvGraphicFramePr>
          <p:nvPr>
            <p:ph sz="half" idx="2"/>
            <p:extLst>
              <p:ext uri="{D42A27DB-BD31-4B8C-83A1-F6EECF244321}">
                <p14:modId xmlns:p14="http://schemas.microsoft.com/office/powerpoint/2010/main" val="1152376967"/>
              </p:ext>
            </p:extLst>
          </p:nvPr>
        </p:nvGraphicFramePr>
        <p:xfrm>
          <a:off x="-1" y="1325245"/>
          <a:ext cx="5625298" cy="1758495"/>
        </p:xfrm>
        <a:graphic>
          <a:graphicData uri="http://schemas.openxmlformats.org/drawingml/2006/table">
            <a:tbl>
              <a:tblPr firstRow="1" firstCol="1" bandRow="1">
                <a:tableStyleId>{5C22544A-7EE6-4342-B048-85BDC9FD1C3A}</a:tableStyleId>
              </a:tblPr>
              <a:tblGrid>
                <a:gridCol w="1874892">
                  <a:extLst>
                    <a:ext uri="{9D8B030D-6E8A-4147-A177-3AD203B41FA5}">
                      <a16:colId xmlns:a16="http://schemas.microsoft.com/office/drawing/2014/main" val="2432186788"/>
                    </a:ext>
                  </a:extLst>
                </a:gridCol>
                <a:gridCol w="1663799">
                  <a:extLst>
                    <a:ext uri="{9D8B030D-6E8A-4147-A177-3AD203B41FA5}">
                      <a16:colId xmlns:a16="http://schemas.microsoft.com/office/drawing/2014/main" val="3794087955"/>
                    </a:ext>
                  </a:extLst>
                </a:gridCol>
                <a:gridCol w="2086607">
                  <a:extLst>
                    <a:ext uri="{9D8B030D-6E8A-4147-A177-3AD203B41FA5}">
                      <a16:colId xmlns:a16="http://schemas.microsoft.com/office/drawing/2014/main" val="3524722405"/>
                    </a:ext>
                  </a:extLst>
                </a:gridCol>
              </a:tblGrid>
              <a:tr h="895134">
                <a:tc>
                  <a:txBody>
                    <a:bodyPr/>
                    <a:lstStyle/>
                    <a:p>
                      <a:pPr>
                        <a:lnSpc>
                          <a:spcPct val="107000"/>
                        </a:lnSpc>
                        <a:spcAft>
                          <a:spcPts val="800"/>
                        </a:spcAft>
                      </a:pPr>
                      <a:r>
                        <a:rPr lang="en-IN" sz="1300">
                          <a:effectLst/>
                        </a:rPr>
                        <a:t>One-sample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One-sample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One-sample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2051074111"/>
                  </a:ext>
                </a:extLst>
              </a:tr>
              <a:tr h="287787">
                <a:tc>
                  <a:txBody>
                    <a:bodyPr/>
                    <a:lstStyle/>
                    <a:p>
                      <a:pPr>
                        <a:lnSpc>
                          <a:spcPct val="107000"/>
                        </a:lnSpc>
                        <a:spcAft>
                          <a:spcPts val="800"/>
                        </a:spcAft>
                      </a:pPr>
                      <a:r>
                        <a:rPr lang="en-IN" sz="1300">
                          <a:effectLst/>
                        </a:rPr>
                        <a:t>data:  y1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data:  y2</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data:  y10</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1095728580"/>
                  </a:ext>
                </a:extLst>
              </a:tr>
              <a:tr h="287787">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3321957512"/>
                  </a:ext>
                </a:extLst>
              </a:tr>
              <a:tr h="287787">
                <a:tc>
                  <a:txBody>
                    <a:bodyPr/>
                    <a:lstStyle/>
                    <a:p>
                      <a:pPr>
                        <a:lnSpc>
                          <a:spcPct val="107000"/>
                        </a:lnSpc>
                        <a:spcAft>
                          <a:spcPts val="800"/>
                        </a:spcAft>
                      </a:pPr>
                      <a:r>
                        <a:rPr lang="en-IN" sz="1300">
                          <a:effectLst/>
                        </a:rPr>
                        <a:t>p-value</a:t>
                      </a:r>
                      <a:r>
                        <a:rPr lang="en-IN" sz="800">
                          <a:effectLst/>
                        </a:rPr>
                        <a:t> </a:t>
                      </a:r>
                      <a:r>
                        <a:rPr lang="en-IN" sz="1300">
                          <a:effectLst/>
                        </a:rPr>
                        <a:t>= 0.2703</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dirty="0">
                          <a:effectLst/>
                        </a:rPr>
                        <a:t>p-value</a:t>
                      </a:r>
                      <a:r>
                        <a:rPr lang="en-IN" sz="800" dirty="0">
                          <a:effectLst/>
                        </a:rPr>
                        <a:t> </a:t>
                      </a:r>
                      <a:r>
                        <a:rPr lang="en-IN" sz="1300" dirty="0">
                          <a:effectLst/>
                        </a:rPr>
                        <a:t>= 0.2703 </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dirty="0">
                          <a:effectLst/>
                        </a:rPr>
                        <a:t>p-value</a:t>
                      </a:r>
                      <a:r>
                        <a:rPr lang="en-IN" sz="800" dirty="0">
                          <a:effectLst/>
                        </a:rPr>
                        <a:t> </a:t>
                      </a:r>
                      <a:r>
                        <a:rPr lang="en-IN" sz="1300" dirty="0">
                          <a:effectLst/>
                        </a:rPr>
                        <a:t>= 0.2703</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2407654913"/>
                  </a:ext>
                </a:extLst>
              </a:tr>
            </a:tbl>
          </a:graphicData>
        </a:graphic>
      </p:graphicFrame>
      <p:graphicFrame>
        <p:nvGraphicFramePr>
          <p:cNvPr id="9" name="Content Placeholder 8">
            <a:extLst>
              <a:ext uri="{FF2B5EF4-FFF2-40B4-BE49-F238E27FC236}">
                <a16:creationId xmlns:a16="http://schemas.microsoft.com/office/drawing/2014/main" id="{1C6FB0BC-59A9-BE13-2836-EDBB824B913A}"/>
              </a:ext>
            </a:extLst>
          </p:cNvPr>
          <p:cNvGraphicFramePr>
            <a:graphicFrameLocks noGrp="1"/>
          </p:cNvGraphicFramePr>
          <p:nvPr>
            <p:ph sz="quarter" idx="4"/>
            <p:extLst>
              <p:ext uri="{D42A27DB-BD31-4B8C-83A1-F6EECF244321}">
                <p14:modId xmlns:p14="http://schemas.microsoft.com/office/powerpoint/2010/main" val="3855375271"/>
              </p:ext>
            </p:extLst>
          </p:nvPr>
        </p:nvGraphicFramePr>
        <p:xfrm>
          <a:off x="5625297" y="1325244"/>
          <a:ext cx="4953965" cy="1758495"/>
        </p:xfrm>
        <a:graphic>
          <a:graphicData uri="http://schemas.openxmlformats.org/drawingml/2006/table">
            <a:tbl>
              <a:tblPr firstRow="1" firstCol="1" bandRow="1">
                <a:tableStyleId>{5C22544A-7EE6-4342-B048-85BDC9FD1C3A}</a:tableStyleId>
              </a:tblPr>
              <a:tblGrid>
                <a:gridCol w="1651139">
                  <a:extLst>
                    <a:ext uri="{9D8B030D-6E8A-4147-A177-3AD203B41FA5}">
                      <a16:colId xmlns:a16="http://schemas.microsoft.com/office/drawing/2014/main" val="858220852"/>
                    </a:ext>
                  </a:extLst>
                </a:gridCol>
                <a:gridCol w="1651139">
                  <a:extLst>
                    <a:ext uri="{9D8B030D-6E8A-4147-A177-3AD203B41FA5}">
                      <a16:colId xmlns:a16="http://schemas.microsoft.com/office/drawing/2014/main" val="1996525365"/>
                    </a:ext>
                  </a:extLst>
                </a:gridCol>
                <a:gridCol w="1651687">
                  <a:extLst>
                    <a:ext uri="{9D8B030D-6E8A-4147-A177-3AD203B41FA5}">
                      <a16:colId xmlns:a16="http://schemas.microsoft.com/office/drawing/2014/main" val="3745030836"/>
                    </a:ext>
                  </a:extLst>
                </a:gridCol>
              </a:tblGrid>
              <a:tr h="895215">
                <a:tc>
                  <a:txBody>
                    <a:bodyPr/>
                    <a:lstStyle/>
                    <a:p>
                      <a:pPr>
                        <a:lnSpc>
                          <a:spcPct val="107000"/>
                        </a:lnSpc>
                        <a:spcAft>
                          <a:spcPts val="800"/>
                        </a:spcAft>
                      </a:pPr>
                      <a:r>
                        <a:rPr lang="en-IN" sz="1300" dirty="0">
                          <a:effectLst/>
                        </a:rPr>
                        <a:t>One-sample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dirty="0">
                          <a:effectLst/>
                        </a:rPr>
                        <a:t>One-sample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One-sample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110203783"/>
                  </a:ext>
                </a:extLst>
              </a:tr>
              <a:tr h="287760">
                <a:tc>
                  <a:txBody>
                    <a:bodyPr/>
                    <a:lstStyle/>
                    <a:p>
                      <a:pPr>
                        <a:lnSpc>
                          <a:spcPct val="107000"/>
                        </a:lnSpc>
                        <a:spcAft>
                          <a:spcPts val="800"/>
                        </a:spcAft>
                      </a:pPr>
                      <a:r>
                        <a:rPr lang="en-IN" sz="1300">
                          <a:effectLst/>
                        </a:rPr>
                        <a:t>data:  y11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data:  y12</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data:  y13</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87197692"/>
                  </a:ext>
                </a:extLst>
              </a:tr>
              <a:tr h="287760">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 = 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2270985645"/>
                  </a:ext>
                </a:extLst>
              </a:tr>
              <a:tr h="287760">
                <a:tc>
                  <a:txBody>
                    <a:bodyPr/>
                    <a:lstStyle/>
                    <a:p>
                      <a:pPr>
                        <a:lnSpc>
                          <a:spcPct val="107000"/>
                        </a:lnSpc>
                        <a:spcAft>
                          <a:spcPts val="800"/>
                        </a:spcAft>
                      </a:pPr>
                      <a:r>
                        <a:rPr lang="en-IN" sz="1300" dirty="0">
                          <a:effectLst/>
                        </a:rPr>
                        <a:t>p-value</a:t>
                      </a:r>
                      <a:r>
                        <a:rPr lang="en-IN" sz="800" dirty="0">
                          <a:effectLst/>
                        </a:rPr>
                        <a:t> </a:t>
                      </a:r>
                      <a:r>
                        <a:rPr lang="en-IN" sz="1300" dirty="0">
                          <a:effectLst/>
                        </a:rPr>
                        <a:t>= 0.2703</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p-value</a:t>
                      </a:r>
                      <a:r>
                        <a:rPr lang="en-IN" sz="800">
                          <a:effectLst/>
                        </a:rPr>
                        <a:t> </a:t>
                      </a:r>
                      <a:r>
                        <a:rPr lang="en-IN" sz="1300">
                          <a:effectLst/>
                        </a:rPr>
                        <a:t>= 0.2703</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dirty="0">
                          <a:effectLst/>
                        </a:rPr>
                        <a:t>p-value</a:t>
                      </a:r>
                      <a:r>
                        <a:rPr lang="en-IN" sz="800" dirty="0">
                          <a:effectLst/>
                        </a:rPr>
                        <a:t> </a:t>
                      </a:r>
                      <a:r>
                        <a:rPr lang="en-IN" sz="1300" dirty="0">
                          <a:effectLst/>
                        </a:rPr>
                        <a:t>= 0.2703</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4133812846"/>
                  </a:ext>
                </a:extLst>
              </a:tr>
            </a:tbl>
          </a:graphicData>
        </a:graphic>
      </p:graphicFrame>
      <p:sp>
        <p:nvSpPr>
          <p:cNvPr id="8" name="Rectangle 1">
            <a:extLst>
              <a:ext uri="{FF2B5EF4-FFF2-40B4-BE49-F238E27FC236}">
                <a16:creationId xmlns:a16="http://schemas.microsoft.com/office/drawing/2014/main" id="{CB77B6A5-D046-D064-007D-830F93A7325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0" name="Table 9">
            <a:extLst>
              <a:ext uri="{FF2B5EF4-FFF2-40B4-BE49-F238E27FC236}">
                <a16:creationId xmlns:a16="http://schemas.microsoft.com/office/drawing/2014/main" id="{2C7023DA-7835-14BB-3B39-F9D432317293}"/>
              </a:ext>
            </a:extLst>
          </p:cNvPr>
          <p:cNvGraphicFramePr>
            <a:graphicFrameLocks noGrp="1"/>
          </p:cNvGraphicFramePr>
          <p:nvPr>
            <p:extLst>
              <p:ext uri="{D42A27DB-BD31-4B8C-83A1-F6EECF244321}">
                <p14:modId xmlns:p14="http://schemas.microsoft.com/office/powerpoint/2010/main" val="1768638659"/>
              </p:ext>
            </p:extLst>
          </p:nvPr>
        </p:nvGraphicFramePr>
        <p:xfrm>
          <a:off x="4953964" y="3232815"/>
          <a:ext cx="5625298" cy="1408813"/>
        </p:xfrm>
        <a:graphic>
          <a:graphicData uri="http://schemas.openxmlformats.org/drawingml/2006/table">
            <a:tbl>
              <a:tblPr firstRow="1" firstCol="1" bandRow="1">
                <a:tableStyleId>{5C22544A-7EE6-4342-B048-85BDC9FD1C3A}</a:tableStyleId>
              </a:tblPr>
              <a:tblGrid>
                <a:gridCol w="2812649">
                  <a:extLst>
                    <a:ext uri="{9D8B030D-6E8A-4147-A177-3AD203B41FA5}">
                      <a16:colId xmlns:a16="http://schemas.microsoft.com/office/drawing/2014/main" val="3103638313"/>
                    </a:ext>
                  </a:extLst>
                </a:gridCol>
                <a:gridCol w="2812649">
                  <a:extLst>
                    <a:ext uri="{9D8B030D-6E8A-4147-A177-3AD203B41FA5}">
                      <a16:colId xmlns:a16="http://schemas.microsoft.com/office/drawing/2014/main" val="406331797"/>
                    </a:ext>
                  </a:extLst>
                </a:gridCol>
              </a:tblGrid>
              <a:tr h="526061">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One-sample Kolmogorov-Smirnov test</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8130492"/>
                  </a:ext>
                </a:extLst>
              </a:tr>
              <a:tr h="169412">
                <a:tc>
                  <a:txBody>
                    <a:bodyPr/>
                    <a:lstStyle/>
                    <a:p>
                      <a:pPr>
                        <a:lnSpc>
                          <a:spcPct val="107000"/>
                        </a:lnSpc>
                        <a:spcAft>
                          <a:spcPts val="800"/>
                        </a:spcAft>
                      </a:pPr>
                      <a:r>
                        <a:rPr lang="en-IN" sz="1800">
                          <a:effectLst/>
                        </a:rPr>
                        <a:t>data:  y14</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data:  y15</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48506487"/>
                  </a:ext>
                </a:extLst>
              </a:tr>
              <a:tr h="169412">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a:effectLst/>
                        </a:rPr>
                        <a:t>D = 1</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21378123"/>
                  </a:ext>
                </a:extLst>
              </a:tr>
              <a:tr h="169412">
                <a:tc>
                  <a:txBody>
                    <a:bodyPr/>
                    <a:lstStyle/>
                    <a:p>
                      <a:pPr>
                        <a:lnSpc>
                          <a:spcPct val="107000"/>
                        </a:lnSpc>
                        <a:spcAft>
                          <a:spcPts val="800"/>
                        </a:spcAft>
                      </a:pPr>
                      <a:r>
                        <a:rPr lang="en-IN" sz="1800">
                          <a:effectLst/>
                        </a:rPr>
                        <a:t>p-value</a:t>
                      </a:r>
                      <a:r>
                        <a:rPr lang="en-IN" sz="1100">
                          <a:effectLst/>
                        </a:rPr>
                        <a:t> </a:t>
                      </a:r>
                      <a:r>
                        <a:rPr lang="en-IN" sz="1800">
                          <a:effectLst/>
                        </a:rPr>
                        <a:t>= 0.2703</a:t>
                      </a:r>
                      <a:endParaRPr lang="en-IN" sz="11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800" dirty="0">
                          <a:effectLst/>
                        </a:rPr>
                        <a:t>p-value</a:t>
                      </a:r>
                      <a:r>
                        <a:rPr lang="en-IN" sz="1100" dirty="0">
                          <a:effectLst/>
                        </a:rPr>
                        <a:t> </a:t>
                      </a:r>
                      <a:r>
                        <a:rPr lang="en-IN" sz="1800" dirty="0">
                          <a:effectLst/>
                        </a:rPr>
                        <a:t>= 0.2703</a:t>
                      </a:r>
                      <a:endParaRPr lang="en-IN" sz="11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725005"/>
                  </a:ext>
                </a:extLst>
              </a:tr>
            </a:tbl>
          </a:graphicData>
        </a:graphic>
      </p:graphicFrame>
      <p:pic>
        <p:nvPicPr>
          <p:cNvPr id="4101" name="Picture 5" descr="Kolmogorov–Smirnov test - Wikipedia">
            <a:extLst>
              <a:ext uri="{FF2B5EF4-FFF2-40B4-BE49-F238E27FC236}">
                <a16:creationId xmlns:a16="http://schemas.microsoft.com/office/drawing/2014/main" id="{1331DA00-123A-B2FC-AECC-2E2E50B98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641628"/>
            <a:ext cx="285750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4768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58980-2274-8446-DC1A-FA279DFC0379}"/>
              </a:ext>
            </a:extLst>
          </p:cNvPr>
          <p:cNvSpPr>
            <a:spLocks noGrp="1"/>
          </p:cNvSpPr>
          <p:nvPr>
            <p:ph type="title"/>
          </p:nvPr>
        </p:nvSpPr>
        <p:spPr>
          <a:xfrm>
            <a:off x="83742" y="53532"/>
            <a:ext cx="8596668" cy="1320800"/>
          </a:xfrm>
        </p:spPr>
        <p:txBody>
          <a:bodyPr/>
          <a:lstStyle/>
          <a:p>
            <a:pPr marL="285750" indent="-285750">
              <a:buFont typeface="Wingdings" panose="05000000000000000000" pitchFamily="2" charset="2"/>
              <a:buChar char="Ø"/>
            </a:pPr>
            <a:r>
              <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3.TWO sample Kolmogorov Smirnov test:-(to check whether the TWO </a:t>
            </a:r>
            <a:r>
              <a:rPr lang="en-IN" sz="1800" dirty="0" err="1">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dataSET</a:t>
            </a:r>
            <a:r>
              <a:rPr lang="en-IN" sz="18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 come from a SAME distribution or not)</a:t>
            </a:r>
            <a:br>
              <a:rPr lang="en-IN" sz="1800" dirty="0">
                <a:effectLst/>
                <a:latin typeface="Calibri" panose="020F0502020204030204" pitchFamily="34" charset="0"/>
                <a:ea typeface="Times New Roman" panose="02020603050405020304" pitchFamily="18" charset="0"/>
                <a:cs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C235EA60-D3DE-2736-683C-836EDE1DBE4B}"/>
              </a:ext>
            </a:extLst>
          </p:cNvPr>
          <p:cNvSpPr>
            <a:spLocks noGrp="1"/>
          </p:cNvSpPr>
          <p:nvPr>
            <p:ph type="body" idx="1"/>
          </p:nvPr>
        </p:nvSpPr>
        <p:spPr>
          <a:xfrm>
            <a:off x="83742" y="4907666"/>
            <a:ext cx="9928359" cy="1896802"/>
          </a:xfrm>
          <a:ln>
            <a:solidFill>
              <a:srgbClr val="0070C0"/>
            </a:solidFill>
          </a:ln>
        </p:spPr>
        <p:txBody>
          <a:bodyPr/>
          <a:lstStyle/>
          <a:p>
            <a:r>
              <a:rPr lang="en-IN" sz="1800" dirty="0">
                <a:solidFill>
                  <a:srgbClr val="2E74B5"/>
                </a:solidFill>
                <a:effectLst/>
                <a:latin typeface="Rockwell" panose="02060603020205020403" pitchFamily="18" charset="0"/>
                <a:ea typeface="Times New Roman" panose="02020603050405020304" pitchFamily="18" charset="0"/>
                <a:cs typeface="Times New Roman" panose="02020603050405020304" pitchFamily="18" charset="0"/>
              </a:rPr>
              <a:t>FROM THE OUTPUT WE CAN SEE THAT THE TEST STATISTIC IS DIFFERENT FOR DIFFERENT PAIRS AND THE CORRESPONDING  p-VALUE IS 2.2e-16.SINCE THE p-VALUE IS LESS THAN 0.05 WE REJECT THE NULL HYPOTHESIS.WE HAVE SUFFICIENT EVIDENCE TO SAY THAT THE SAMPLE DATASETS DO  NOT COME FROM THE SAME DISTRIBUTION.</a:t>
            </a:r>
            <a:endParaRPr lang="en-IN" sz="1800" dirty="0">
              <a:effectLst/>
              <a:latin typeface="Rockwell" panose="02060603020205020403" pitchFamily="18" charset="0"/>
              <a:ea typeface="Times New Roman" panose="02020603050405020304" pitchFamily="18" charset="0"/>
              <a:cs typeface="Times New Roman" panose="02020603050405020304" pitchFamily="18" charset="0"/>
            </a:endParaRPr>
          </a:p>
          <a:p>
            <a:endParaRPr lang="en-IN" dirty="0"/>
          </a:p>
        </p:txBody>
      </p:sp>
      <p:graphicFrame>
        <p:nvGraphicFramePr>
          <p:cNvPr id="7" name="Content Placeholder 6">
            <a:extLst>
              <a:ext uri="{FF2B5EF4-FFF2-40B4-BE49-F238E27FC236}">
                <a16:creationId xmlns:a16="http://schemas.microsoft.com/office/drawing/2014/main" id="{BABC067D-87DD-5461-15CC-147CB77E637F}"/>
              </a:ext>
            </a:extLst>
          </p:cNvPr>
          <p:cNvGraphicFramePr>
            <a:graphicFrameLocks noGrp="1"/>
          </p:cNvGraphicFramePr>
          <p:nvPr>
            <p:ph sz="half" idx="2"/>
            <p:extLst>
              <p:ext uri="{D42A27DB-BD31-4B8C-83A1-F6EECF244321}">
                <p14:modId xmlns:p14="http://schemas.microsoft.com/office/powerpoint/2010/main" val="3398681693"/>
              </p:ext>
            </p:extLst>
          </p:nvPr>
        </p:nvGraphicFramePr>
        <p:xfrm>
          <a:off x="-8929" y="713932"/>
          <a:ext cx="4391005" cy="1769386"/>
        </p:xfrm>
        <a:graphic>
          <a:graphicData uri="http://schemas.openxmlformats.org/drawingml/2006/table">
            <a:tbl>
              <a:tblPr firstRow="1" firstCol="1" bandRow="1">
                <a:tableStyleId>{5C22544A-7EE6-4342-B048-85BDC9FD1C3A}</a:tableStyleId>
              </a:tblPr>
              <a:tblGrid>
                <a:gridCol w="1463506">
                  <a:extLst>
                    <a:ext uri="{9D8B030D-6E8A-4147-A177-3AD203B41FA5}">
                      <a16:colId xmlns:a16="http://schemas.microsoft.com/office/drawing/2014/main" val="1390634695"/>
                    </a:ext>
                  </a:extLst>
                </a:gridCol>
                <a:gridCol w="1463506">
                  <a:extLst>
                    <a:ext uri="{9D8B030D-6E8A-4147-A177-3AD203B41FA5}">
                      <a16:colId xmlns:a16="http://schemas.microsoft.com/office/drawing/2014/main" val="732309060"/>
                    </a:ext>
                  </a:extLst>
                </a:gridCol>
                <a:gridCol w="1463993">
                  <a:extLst>
                    <a:ext uri="{9D8B030D-6E8A-4147-A177-3AD203B41FA5}">
                      <a16:colId xmlns:a16="http://schemas.microsoft.com/office/drawing/2014/main" val="1355544466"/>
                    </a:ext>
                  </a:extLst>
                </a:gridCol>
              </a:tblGrid>
              <a:tr h="770447">
                <a:tc>
                  <a:txBody>
                    <a:bodyPr/>
                    <a:lstStyle/>
                    <a:p>
                      <a:pPr>
                        <a:lnSpc>
                          <a:spcPct val="107000"/>
                        </a:lnSpc>
                        <a:spcAft>
                          <a:spcPts val="800"/>
                        </a:spcAft>
                      </a:pPr>
                      <a:r>
                        <a:rPr lang="en-IN" sz="1300" dirty="0">
                          <a:effectLst/>
                        </a:rPr>
                        <a:t>Two -sample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dirty="0">
                          <a:effectLst/>
                        </a:rPr>
                        <a:t>Two -sample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Two -sample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3339650642"/>
                  </a:ext>
                </a:extLst>
              </a:tr>
              <a:tr h="247654">
                <a:tc>
                  <a:txBody>
                    <a:bodyPr/>
                    <a:lstStyle/>
                    <a:p>
                      <a:pPr>
                        <a:lnSpc>
                          <a:spcPct val="107000"/>
                        </a:lnSpc>
                        <a:spcAft>
                          <a:spcPts val="800"/>
                        </a:spcAft>
                      </a:pPr>
                      <a:r>
                        <a:rPr lang="en-IN" sz="1300">
                          <a:effectLst/>
                        </a:rPr>
                        <a:t>data:  y1 and y2</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data:  y1 and y10</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data:  y1 and y11</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1337619950"/>
                  </a:ext>
                </a:extLst>
              </a:tr>
              <a:tr h="247654">
                <a:tc>
                  <a:txBody>
                    <a:bodyPr/>
                    <a:lstStyle/>
                    <a:p>
                      <a:pPr>
                        <a:lnSpc>
                          <a:spcPct val="107000"/>
                        </a:lnSpc>
                        <a:spcAft>
                          <a:spcPts val="800"/>
                        </a:spcAft>
                      </a:pPr>
                      <a:r>
                        <a:rPr lang="en-IN" sz="1300">
                          <a:effectLst/>
                        </a:rPr>
                        <a:t>D = 0.20267</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 = 0.48942</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D = 0.71548</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1951388923"/>
                  </a:ext>
                </a:extLst>
              </a:tr>
              <a:tr h="503631">
                <a:tc>
                  <a:txBody>
                    <a:bodyPr/>
                    <a:lstStyle/>
                    <a:p>
                      <a:pPr>
                        <a:lnSpc>
                          <a:spcPct val="107000"/>
                        </a:lnSpc>
                        <a:spcAft>
                          <a:spcPts val="800"/>
                        </a:spcAft>
                      </a:pPr>
                      <a:r>
                        <a:rPr lang="en-IN" sz="1300" dirty="0">
                          <a:effectLst/>
                        </a:rPr>
                        <a:t>p-value &lt; 2.2e-16</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a:effectLst/>
                        </a:rPr>
                        <a:t>p-value &lt; 2.2e-16</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tc>
                  <a:txBody>
                    <a:bodyPr/>
                    <a:lstStyle/>
                    <a:p>
                      <a:pPr>
                        <a:lnSpc>
                          <a:spcPct val="107000"/>
                        </a:lnSpc>
                        <a:spcAft>
                          <a:spcPts val="800"/>
                        </a:spcAft>
                      </a:pPr>
                      <a:r>
                        <a:rPr lang="en-IN" sz="1300" dirty="0">
                          <a:effectLst/>
                        </a:rPr>
                        <a:t>p-value &lt; 2.2e-16</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27" marR="50127" marT="0" marB="0"/>
                </a:tc>
                <a:extLst>
                  <a:ext uri="{0D108BD9-81ED-4DB2-BD59-A6C34878D82A}">
                    <a16:rowId xmlns:a16="http://schemas.microsoft.com/office/drawing/2014/main" val="1531593950"/>
                  </a:ext>
                </a:extLst>
              </a:tr>
            </a:tbl>
          </a:graphicData>
        </a:graphic>
      </p:graphicFrame>
      <p:graphicFrame>
        <p:nvGraphicFramePr>
          <p:cNvPr id="8" name="Content Placeholder 7">
            <a:extLst>
              <a:ext uri="{FF2B5EF4-FFF2-40B4-BE49-F238E27FC236}">
                <a16:creationId xmlns:a16="http://schemas.microsoft.com/office/drawing/2014/main" id="{9A715F19-F248-9738-1DD9-C64778A8C219}"/>
              </a:ext>
            </a:extLst>
          </p:cNvPr>
          <p:cNvGraphicFramePr>
            <a:graphicFrameLocks noGrp="1"/>
          </p:cNvGraphicFramePr>
          <p:nvPr>
            <p:ph sz="quarter" idx="4"/>
            <p:extLst>
              <p:ext uri="{D42A27DB-BD31-4B8C-83A1-F6EECF244321}">
                <p14:modId xmlns:p14="http://schemas.microsoft.com/office/powerpoint/2010/main" val="657534003"/>
              </p:ext>
            </p:extLst>
          </p:nvPr>
        </p:nvGraphicFramePr>
        <p:xfrm>
          <a:off x="4382076" y="713932"/>
          <a:ext cx="4289405" cy="1769385"/>
        </p:xfrm>
        <a:graphic>
          <a:graphicData uri="http://schemas.openxmlformats.org/drawingml/2006/table">
            <a:tbl>
              <a:tblPr firstRow="1" firstCol="1" bandRow="1">
                <a:tableStyleId>{5C22544A-7EE6-4342-B048-85BDC9FD1C3A}</a:tableStyleId>
              </a:tblPr>
              <a:tblGrid>
                <a:gridCol w="1429643">
                  <a:extLst>
                    <a:ext uri="{9D8B030D-6E8A-4147-A177-3AD203B41FA5}">
                      <a16:colId xmlns:a16="http://schemas.microsoft.com/office/drawing/2014/main" val="2837997628"/>
                    </a:ext>
                  </a:extLst>
                </a:gridCol>
                <a:gridCol w="1429643">
                  <a:extLst>
                    <a:ext uri="{9D8B030D-6E8A-4147-A177-3AD203B41FA5}">
                      <a16:colId xmlns:a16="http://schemas.microsoft.com/office/drawing/2014/main" val="3449783746"/>
                    </a:ext>
                  </a:extLst>
                </a:gridCol>
                <a:gridCol w="1430119">
                  <a:extLst>
                    <a:ext uri="{9D8B030D-6E8A-4147-A177-3AD203B41FA5}">
                      <a16:colId xmlns:a16="http://schemas.microsoft.com/office/drawing/2014/main" val="1072431395"/>
                    </a:ext>
                  </a:extLst>
                </a:gridCol>
              </a:tblGrid>
              <a:tr h="673200">
                <a:tc>
                  <a:txBody>
                    <a:bodyPr/>
                    <a:lstStyle/>
                    <a:p>
                      <a:pPr>
                        <a:lnSpc>
                          <a:spcPct val="107000"/>
                        </a:lnSpc>
                        <a:spcAft>
                          <a:spcPts val="800"/>
                        </a:spcAft>
                      </a:pPr>
                      <a:r>
                        <a:rPr lang="en-IN" sz="1300" dirty="0">
                          <a:effectLst/>
                        </a:rPr>
                        <a:t>Two-sample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Two-sample Kolmogorov-Smirnov test</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dirty="0">
                          <a:effectLst/>
                        </a:rPr>
                        <a:t>Two -sample Kolmogorov-Smirnov test</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832081331"/>
                  </a:ext>
                </a:extLst>
              </a:tr>
              <a:tr h="439895">
                <a:tc>
                  <a:txBody>
                    <a:bodyPr/>
                    <a:lstStyle/>
                    <a:p>
                      <a:pPr>
                        <a:lnSpc>
                          <a:spcPct val="107000"/>
                        </a:lnSpc>
                        <a:spcAft>
                          <a:spcPts val="800"/>
                        </a:spcAft>
                      </a:pPr>
                      <a:r>
                        <a:rPr lang="en-IN" sz="1300">
                          <a:effectLst/>
                        </a:rPr>
                        <a:t>data: :  y1 and y12</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data: y1 and y13</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data: y1 and y14</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892154730"/>
                  </a:ext>
                </a:extLst>
              </a:tr>
              <a:tr h="216395">
                <a:tc>
                  <a:txBody>
                    <a:bodyPr/>
                    <a:lstStyle/>
                    <a:p>
                      <a:pPr>
                        <a:lnSpc>
                          <a:spcPct val="107000"/>
                        </a:lnSpc>
                        <a:spcAft>
                          <a:spcPts val="800"/>
                        </a:spcAft>
                      </a:pPr>
                      <a:r>
                        <a:rPr lang="en-IN" sz="1300">
                          <a:effectLst/>
                        </a:rPr>
                        <a:t>D = 0.65033</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 = 0.41258</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D = 0.41258</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605168795"/>
                  </a:ext>
                </a:extLst>
              </a:tr>
              <a:tr h="439895">
                <a:tc>
                  <a:txBody>
                    <a:bodyPr/>
                    <a:lstStyle/>
                    <a:p>
                      <a:pPr>
                        <a:lnSpc>
                          <a:spcPct val="107000"/>
                        </a:lnSpc>
                        <a:spcAft>
                          <a:spcPts val="800"/>
                        </a:spcAft>
                      </a:pPr>
                      <a:r>
                        <a:rPr lang="en-IN" sz="1300">
                          <a:effectLst/>
                        </a:rPr>
                        <a:t>p-value &lt; 2.2e-16</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a:effectLst/>
                        </a:rPr>
                        <a:t>p-value &lt; 2.2e-16</a:t>
                      </a:r>
                      <a:endParaRPr lang="en-IN" sz="80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tc>
                  <a:txBody>
                    <a:bodyPr/>
                    <a:lstStyle/>
                    <a:p>
                      <a:pPr>
                        <a:lnSpc>
                          <a:spcPct val="107000"/>
                        </a:lnSpc>
                        <a:spcAft>
                          <a:spcPts val="800"/>
                        </a:spcAft>
                      </a:pPr>
                      <a:r>
                        <a:rPr lang="en-IN" sz="1300" dirty="0">
                          <a:effectLst/>
                        </a:rPr>
                        <a:t>p-value &lt; 2.2e-16</a:t>
                      </a:r>
                      <a:endParaRPr lang="en-IN" sz="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0146" marR="50146" marT="0" marB="0"/>
                </a:tc>
                <a:extLst>
                  <a:ext uri="{0D108BD9-81ED-4DB2-BD59-A6C34878D82A}">
                    <a16:rowId xmlns:a16="http://schemas.microsoft.com/office/drawing/2014/main" val="3213005398"/>
                  </a:ext>
                </a:extLst>
              </a:tr>
            </a:tbl>
          </a:graphicData>
        </a:graphic>
      </p:graphicFrame>
      <p:graphicFrame>
        <p:nvGraphicFramePr>
          <p:cNvPr id="9" name="Table 8">
            <a:extLst>
              <a:ext uri="{FF2B5EF4-FFF2-40B4-BE49-F238E27FC236}">
                <a16:creationId xmlns:a16="http://schemas.microsoft.com/office/drawing/2014/main" id="{3A3C6503-38F3-BC90-6AFE-48EF25C971AC}"/>
              </a:ext>
            </a:extLst>
          </p:cNvPr>
          <p:cNvGraphicFramePr>
            <a:graphicFrameLocks noGrp="1"/>
          </p:cNvGraphicFramePr>
          <p:nvPr>
            <p:extLst>
              <p:ext uri="{D42A27DB-BD31-4B8C-83A1-F6EECF244321}">
                <p14:modId xmlns:p14="http://schemas.microsoft.com/office/powerpoint/2010/main" val="1424988507"/>
              </p:ext>
            </p:extLst>
          </p:nvPr>
        </p:nvGraphicFramePr>
        <p:xfrm>
          <a:off x="4752098" y="2505580"/>
          <a:ext cx="5665117" cy="2267802"/>
        </p:xfrm>
        <a:graphic>
          <a:graphicData uri="http://schemas.openxmlformats.org/drawingml/2006/table">
            <a:tbl>
              <a:tblPr firstRow="1" firstCol="1" bandRow="1">
                <a:tableStyleId>{5C22544A-7EE6-4342-B048-85BDC9FD1C3A}</a:tableStyleId>
              </a:tblPr>
              <a:tblGrid>
                <a:gridCol w="1831549">
                  <a:extLst>
                    <a:ext uri="{9D8B030D-6E8A-4147-A177-3AD203B41FA5}">
                      <a16:colId xmlns:a16="http://schemas.microsoft.com/office/drawing/2014/main" val="13237760"/>
                    </a:ext>
                  </a:extLst>
                </a:gridCol>
                <a:gridCol w="1944777">
                  <a:extLst>
                    <a:ext uri="{9D8B030D-6E8A-4147-A177-3AD203B41FA5}">
                      <a16:colId xmlns:a16="http://schemas.microsoft.com/office/drawing/2014/main" val="804313633"/>
                    </a:ext>
                  </a:extLst>
                </a:gridCol>
                <a:gridCol w="1888791">
                  <a:extLst>
                    <a:ext uri="{9D8B030D-6E8A-4147-A177-3AD203B41FA5}">
                      <a16:colId xmlns:a16="http://schemas.microsoft.com/office/drawing/2014/main" val="1701958743"/>
                    </a:ext>
                  </a:extLst>
                </a:gridCol>
              </a:tblGrid>
              <a:tr h="623205">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Two -sample Kolmogorov-Smirnov test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Two -sample Kolmogorov-Smirnov test</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52069601"/>
                  </a:ext>
                </a:extLst>
              </a:tr>
              <a:tr h="508218">
                <a:tc>
                  <a:txBody>
                    <a:bodyPr/>
                    <a:lstStyle/>
                    <a:p>
                      <a:pPr>
                        <a:lnSpc>
                          <a:spcPct val="107000"/>
                        </a:lnSpc>
                        <a:spcAft>
                          <a:spcPts val="800"/>
                        </a:spcAft>
                      </a:pPr>
                      <a:r>
                        <a:rPr lang="en-IN" sz="1200">
                          <a:effectLst/>
                        </a:rPr>
                        <a:t>data:  y1 and y15</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data:  y3 and y4</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data:  y2 and y10</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53097166"/>
                  </a:ext>
                </a:extLst>
              </a:tr>
              <a:tr h="521753">
                <a:tc>
                  <a:txBody>
                    <a:bodyPr/>
                    <a:lstStyle/>
                    <a:p>
                      <a:pPr>
                        <a:lnSpc>
                          <a:spcPct val="107000"/>
                        </a:lnSpc>
                        <a:spcAft>
                          <a:spcPts val="800"/>
                        </a:spcAft>
                      </a:pPr>
                      <a:r>
                        <a:rPr lang="en-IN" sz="1200">
                          <a:effectLst/>
                        </a:rPr>
                        <a:t>D = 0.47049</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 = 1</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D = 0.48942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0198977"/>
                  </a:ext>
                </a:extLst>
              </a:tr>
              <a:tr h="614626">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p-value &lt; 2.2e-16</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82328624"/>
                  </a:ext>
                </a:extLst>
              </a:tr>
            </a:tbl>
          </a:graphicData>
        </a:graphic>
      </p:graphicFrame>
      <p:graphicFrame>
        <p:nvGraphicFramePr>
          <p:cNvPr id="10" name="Table 9">
            <a:extLst>
              <a:ext uri="{FF2B5EF4-FFF2-40B4-BE49-F238E27FC236}">
                <a16:creationId xmlns:a16="http://schemas.microsoft.com/office/drawing/2014/main" id="{C3092271-8008-37A6-9F53-3C6F5CFE358F}"/>
              </a:ext>
            </a:extLst>
          </p:cNvPr>
          <p:cNvGraphicFramePr>
            <a:graphicFrameLocks noGrp="1"/>
          </p:cNvGraphicFramePr>
          <p:nvPr>
            <p:extLst>
              <p:ext uri="{D42A27DB-BD31-4B8C-83A1-F6EECF244321}">
                <p14:modId xmlns:p14="http://schemas.microsoft.com/office/powerpoint/2010/main" val="1280158045"/>
              </p:ext>
            </p:extLst>
          </p:nvPr>
        </p:nvGraphicFramePr>
        <p:xfrm>
          <a:off x="1" y="2505580"/>
          <a:ext cx="4734044" cy="2267803"/>
        </p:xfrm>
        <a:graphic>
          <a:graphicData uri="http://schemas.openxmlformats.org/drawingml/2006/table">
            <a:tbl>
              <a:tblPr firstRow="1" firstCol="1" bandRow="1">
                <a:tableStyleId>{5C22544A-7EE6-4342-B048-85BDC9FD1C3A}</a:tableStyleId>
              </a:tblPr>
              <a:tblGrid>
                <a:gridCol w="1577839">
                  <a:extLst>
                    <a:ext uri="{9D8B030D-6E8A-4147-A177-3AD203B41FA5}">
                      <a16:colId xmlns:a16="http://schemas.microsoft.com/office/drawing/2014/main" val="1956037935"/>
                    </a:ext>
                  </a:extLst>
                </a:gridCol>
                <a:gridCol w="1535750">
                  <a:extLst>
                    <a:ext uri="{9D8B030D-6E8A-4147-A177-3AD203B41FA5}">
                      <a16:colId xmlns:a16="http://schemas.microsoft.com/office/drawing/2014/main" val="801997543"/>
                    </a:ext>
                  </a:extLst>
                </a:gridCol>
                <a:gridCol w="1620455">
                  <a:extLst>
                    <a:ext uri="{9D8B030D-6E8A-4147-A177-3AD203B41FA5}">
                      <a16:colId xmlns:a16="http://schemas.microsoft.com/office/drawing/2014/main" val="3753803299"/>
                    </a:ext>
                  </a:extLst>
                </a:gridCol>
              </a:tblGrid>
              <a:tr h="781630">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49635972"/>
                  </a:ext>
                </a:extLst>
              </a:tr>
              <a:tr h="512859">
                <a:tc>
                  <a:txBody>
                    <a:bodyPr/>
                    <a:lstStyle/>
                    <a:p>
                      <a:pPr>
                        <a:lnSpc>
                          <a:spcPct val="107000"/>
                        </a:lnSpc>
                        <a:spcAft>
                          <a:spcPts val="800"/>
                        </a:spcAft>
                      </a:pPr>
                      <a:r>
                        <a:rPr lang="en-IN" sz="1200" dirty="0">
                          <a:effectLst/>
                        </a:rPr>
                        <a:t>data:  y2 and y11</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data:  y2 and y12</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data:  y2 and y13</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52717322"/>
                  </a:ext>
                </a:extLst>
              </a:tr>
              <a:tr h="460455">
                <a:tc>
                  <a:txBody>
                    <a:bodyPr/>
                    <a:lstStyle/>
                    <a:p>
                      <a:pPr>
                        <a:lnSpc>
                          <a:spcPct val="107000"/>
                        </a:lnSpc>
                        <a:spcAft>
                          <a:spcPts val="800"/>
                        </a:spcAft>
                      </a:pPr>
                      <a:r>
                        <a:rPr lang="en-IN" sz="1200">
                          <a:effectLst/>
                        </a:rPr>
                        <a:t>D = 0.71548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 = 0.65033</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D = 0.41258</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10840339"/>
                  </a:ext>
                </a:extLst>
              </a:tr>
              <a:tr h="512859">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a:effectLst/>
                        </a:rPr>
                        <a:t>p-value &lt; 2.2e-16</a:t>
                      </a:r>
                      <a:endParaRPr lang="en-IN"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57690337"/>
                  </a:ext>
                </a:extLst>
              </a:tr>
            </a:tbl>
          </a:graphicData>
        </a:graphic>
      </p:graphicFrame>
      <p:graphicFrame>
        <p:nvGraphicFramePr>
          <p:cNvPr id="11" name="Table 10">
            <a:extLst>
              <a:ext uri="{FF2B5EF4-FFF2-40B4-BE49-F238E27FC236}">
                <a16:creationId xmlns:a16="http://schemas.microsoft.com/office/drawing/2014/main" id="{062E7B26-E24A-F534-B538-BC278FCE45D8}"/>
              </a:ext>
            </a:extLst>
          </p:cNvPr>
          <p:cNvGraphicFramePr>
            <a:graphicFrameLocks noGrp="1"/>
          </p:cNvGraphicFramePr>
          <p:nvPr>
            <p:extLst>
              <p:ext uri="{D42A27DB-BD31-4B8C-83A1-F6EECF244321}">
                <p14:modId xmlns:p14="http://schemas.microsoft.com/office/powerpoint/2010/main" val="3250433821"/>
              </p:ext>
            </p:extLst>
          </p:nvPr>
        </p:nvGraphicFramePr>
        <p:xfrm>
          <a:off x="8680411" y="713931"/>
          <a:ext cx="3150978" cy="1769385"/>
        </p:xfrm>
        <a:graphic>
          <a:graphicData uri="http://schemas.openxmlformats.org/drawingml/2006/table">
            <a:tbl>
              <a:tblPr firstRow="1" firstCol="1" bandRow="1">
                <a:tableStyleId>{5C22544A-7EE6-4342-B048-85BDC9FD1C3A}</a:tableStyleId>
              </a:tblPr>
              <a:tblGrid>
                <a:gridCol w="1921946">
                  <a:extLst>
                    <a:ext uri="{9D8B030D-6E8A-4147-A177-3AD203B41FA5}">
                      <a16:colId xmlns:a16="http://schemas.microsoft.com/office/drawing/2014/main" val="1087165396"/>
                    </a:ext>
                  </a:extLst>
                </a:gridCol>
                <a:gridCol w="1229032">
                  <a:extLst>
                    <a:ext uri="{9D8B030D-6E8A-4147-A177-3AD203B41FA5}">
                      <a16:colId xmlns:a16="http://schemas.microsoft.com/office/drawing/2014/main" val="2846489278"/>
                    </a:ext>
                  </a:extLst>
                </a:gridCol>
              </a:tblGrid>
              <a:tr h="605425">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Two -sample Kolmogorov-Smirnov test</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39921851"/>
                  </a:ext>
                </a:extLst>
              </a:tr>
              <a:tr h="400198">
                <a:tc>
                  <a:txBody>
                    <a:bodyPr/>
                    <a:lstStyle/>
                    <a:p>
                      <a:pPr>
                        <a:lnSpc>
                          <a:spcPct val="107000"/>
                        </a:lnSpc>
                        <a:spcAft>
                          <a:spcPts val="800"/>
                        </a:spcAft>
                      </a:pPr>
                      <a:r>
                        <a:rPr lang="en-IN" sz="1200" dirty="0">
                          <a:effectLst/>
                        </a:rPr>
                        <a:t>data:  y2 and y14</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data:  y2 and y15</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19875448"/>
                  </a:ext>
                </a:extLst>
              </a:tr>
              <a:tr h="363564">
                <a:tc>
                  <a:txBody>
                    <a:bodyPr/>
                    <a:lstStyle/>
                    <a:p>
                      <a:pPr>
                        <a:lnSpc>
                          <a:spcPct val="107000"/>
                        </a:lnSpc>
                        <a:spcAft>
                          <a:spcPts val="800"/>
                        </a:spcAft>
                      </a:pPr>
                      <a:r>
                        <a:rPr lang="en-IN" sz="1200" dirty="0">
                          <a:effectLst/>
                        </a:rPr>
                        <a:t>D = 0.63474</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D = 0.47049</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3301184"/>
                  </a:ext>
                </a:extLst>
              </a:tr>
              <a:tr h="400198">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a:lnSpc>
                          <a:spcPct val="107000"/>
                        </a:lnSpc>
                        <a:spcAft>
                          <a:spcPts val="800"/>
                        </a:spcAft>
                      </a:pPr>
                      <a:r>
                        <a:rPr lang="en-IN" sz="1200" dirty="0">
                          <a:effectLst/>
                        </a:rPr>
                        <a:t>p-value &lt; 2.2e-16</a:t>
                      </a:r>
                      <a:endParaRPr lang="en-IN"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03177575"/>
                  </a:ext>
                </a:extLst>
              </a:tr>
            </a:tbl>
          </a:graphicData>
        </a:graphic>
      </p:graphicFrame>
    </p:spTree>
    <p:extLst>
      <p:ext uri="{BB962C8B-B14F-4D97-AF65-F5344CB8AC3E}">
        <p14:creationId xmlns:p14="http://schemas.microsoft.com/office/powerpoint/2010/main" val="1846103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2ADD-0FC1-BDD1-D7F8-8E07FD7D2304}"/>
              </a:ext>
            </a:extLst>
          </p:cNvPr>
          <p:cNvSpPr>
            <a:spLocks noGrp="1"/>
          </p:cNvSpPr>
          <p:nvPr>
            <p:ph type="title"/>
          </p:nvPr>
        </p:nvSpPr>
        <p:spPr/>
        <p:txBody>
          <a:bodyPr/>
          <a:lstStyle/>
          <a:p>
            <a:br>
              <a:rPr lang="en-US" sz="3600" b="1" dirty="0">
                <a:ln w="12700">
                  <a:solidFill>
                    <a:schemeClr val="accent5"/>
                  </a:solidFill>
                  <a:prstDash val="solid"/>
                </a:ln>
                <a:pattFill prst="ltDnDiag">
                  <a:fgClr>
                    <a:schemeClr val="accent5">
                      <a:lumMod val="60000"/>
                      <a:lumOff val="40000"/>
                    </a:schemeClr>
                  </a:fgClr>
                  <a:bgClr>
                    <a:schemeClr val="bg1"/>
                  </a:bgClr>
                </a:pattFill>
              </a:rPr>
            </a:br>
            <a:endParaRPr lang="en-IN" dirty="0"/>
          </a:p>
        </p:txBody>
      </p:sp>
      <p:pic>
        <p:nvPicPr>
          <p:cNvPr id="11" name="Content Placeholder 10">
            <a:extLst>
              <a:ext uri="{FF2B5EF4-FFF2-40B4-BE49-F238E27FC236}">
                <a16:creationId xmlns:a16="http://schemas.microsoft.com/office/drawing/2014/main" id="{15735949-D533-2B06-B4D9-E9D46E98EA64}"/>
              </a:ext>
            </a:extLst>
          </p:cNvPr>
          <p:cNvPicPr>
            <a:picLocks noGrp="1" noChangeAspect="1"/>
          </p:cNvPicPr>
          <p:nvPr>
            <p:ph idx="1"/>
          </p:nvPr>
        </p:nvPicPr>
        <p:blipFill>
          <a:blip r:embed="rId2"/>
          <a:stretch>
            <a:fillRect/>
          </a:stretch>
        </p:blipFill>
        <p:spPr>
          <a:xfrm>
            <a:off x="2348741" y="1485045"/>
            <a:ext cx="6843969" cy="4399870"/>
          </a:xfrm>
        </p:spPr>
      </p:pic>
      <p:sp>
        <p:nvSpPr>
          <p:cNvPr id="9" name="Title 1">
            <a:extLst>
              <a:ext uri="{FF2B5EF4-FFF2-40B4-BE49-F238E27FC236}">
                <a16:creationId xmlns:a16="http://schemas.microsoft.com/office/drawing/2014/main" id="{402BB5B1-F945-BFA2-1B44-31562E2A7908}"/>
              </a:ext>
            </a:extLst>
          </p:cNvPr>
          <p:cNvSpPr txBox="1">
            <a:spLocks/>
          </p:cNvSpPr>
          <p:nvPr/>
        </p:nvSpPr>
        <p:spPr>
          <a:xfrm>
            <a:off x="4373783" y="366596"/>
            <a:ext cx="2789061" cy="862519"/>
          </a:xfrm>
          <a:prstGeom prst="rect">
            <a:avLst/>
          </a:prstGeom>
          <a:solidFill>
            <a:schemeClr val="accent3">
              <a:lumMod val="20000"/>
              <a:lumOff val="80000"/>
            </a:schemeClr>
          </a:solidFill>
          <a:ln>
            <a:noFill/>
          </a:ln>
          <a:effectLst>
            <a:outerShdw blurRad="190500" dist="228600" dir="2700000" algn="ctr">
              <a:srgbClr val="000000">
                <a:alpha val="30000"/>
              </a:srgbClr>
            </a:outerShdw>
            <a:reflection blurRad="6350" stA="50000" endA="300" endPos="38500" dist="50800" dir="5400000" sy="-100000" algn="bl" rotWithShape="0"/>
          </a:effectLst>
          <a:scene3d>
            <a:camera prst="orthographicFront">
              <a:rot lat="0" lon="0" rev="0"/>
            </a:camera>
            <a:lightRig rig="glow" dir="t">
              <a:rot lat="0" lon="0" rev="4800000"/>
            </a:lightRig>
          </a:scene3d>
          <a:sp3d prstMaterial="matte">
            <a:bevelT w="127000" h="63500"/>
          </a:sp3d>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latin typeface="Times New Roman" panose="02020603050405020304" pitchFamily="18" charset="0"/>
                <a:cs typeface="Times New Roman" panose="02020603050405020304" pitchFamily="18" charset="0"/>
              </a:rPr>
              <a:t> </a:t>
            </a:r>
            <a:r>
              <a:rPr lang="en-US" sz="48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Contents</a:t>
            </a:r>
            <a:endParaRPr lang="en-IN" sz="4800" dirty="0">
              <a:latin typeface="Times New Roman" panose="02020603050405020304" pitchFamily="18" charset="0"/>
              <a:cs typeface="Times New Roman" panose="02020603050405020304" pitchFamily="18" charset="0"/>
            </a:endParaRPr>
          </a:p>
        </p:txBody>
      </p:sp>
      <p:pic>
        <p:nvPicPr>
          <p:cNvPr id="1028" name="Picture 4" descr="Association football - Wikipedia">
            <a:extLst>
              <a:ext uri="{FF2B5EF4-FFF2-40B4-BE49-F238E27FC236}">
                <a16:creationId xmlns:a16="http://schemas.microsoft.com/office/drawing/2014/main" id="{13A981E0-0F69-7378-3F56-227C9F3DA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99" y="2442259"/>
            <a:ext cx="2595623" cy="18710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kAssociation football - Wikipedia">
            <a:extLst>
              <a:ext uri="{FF2B5EF4-FFF2-40B4-BE49-F238E27FC236}">
                <a16:creationId xmlns:a16="http://schemas.microsoft.com/office/drawing/2014/main" id="{1CD6F2ED-7950-1161-01B0-DDAB45194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5442" y="4949373"/>
            <a:ext cx="2595623" cy="1871084"/>
          </a:xfrm>
          <a:prstGeom prst="rect">
            <a:avLst/>
          </a:prstGeom>
          <a:noFill/>
          <a:effectLst>
            <a:glow rad="25400">
              <a:schemeClr val="accent1">
                <a:alpha val="0"/>
              </a:schemeClr>
            </a:glow>
          </a:effectLst>
          <a:extLst>
            <a:ext uri="{909E8E84-426E-40DD-AFC4-6F175D3DCCD1}">
              <a14:hiddenFill xmlns:a14="http://schemas.microsoft.com/office/drawing/2010/main">
                <a:solidFill>
                  <a:srgbClr val="FFFFFF"/>
                </a:solidFill>
              </a14:hiddenFill>
            </a:ext>
          </a:extLst>
        </p:spPr>
      </p:pic>
      <p:pic>
        <p:nvPicPr>
          <p:cNvPr id="12" name="Content Placeholder 10">
            <a:extLst>
              <a:ext uri="{FF2B5EF4-FFF2-40B4-BE49-F238E27FC236}">
                <a16:creationId xmlns:a16="http://schemas.microsoft.com/office/drawing/2014/main" id="{80DF3B12-CF80-8D8A-9660-2796C4205678}"/>
              </a:ext>
            </a:extLst>
          </p:cNvPr>
          <p:cNvPicPr>
            <a:picLocks noChangeAspect="1"/>
          </p:cNvPicPr>
          <p:nvPr/>
        </p:nvPicPr>
        <p:blipFill>
          <a:blip r:embed="rId2"/>
          <a:stretch>
            <a:fillRect/>
          </a:stretch>
        </p:blipFill>
        <p:spPr>
          <a:xfrm>
            <a:off x="2346330" y="1472119"/>
            <a:ext cx="6843969" cy="4399870"/>
          </a:xfrm>
          <a:prstGeom prst="rect">
            <a:avLst/>
          </a:prstGeom>
        </p:spPr>
      </p:pic>
    </p:spTree>
    <p:extLst>
      <p:ext uri="{BB962C8B-B14F-4D97-AF65-F5344CB8AC3E}">
        <p14:creationId xmlns:p14="http://schemas.microsoft.com/office/powerpoint/2010/main" val="8299776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81EF4-F33E-7F53-36B4-2421BD904CE4}"/>
              </a:ext>
            </a:extLst>
          </p:cNvPr>
          <p:cNvSpPr>
            <a:spLocks noGrp="1"/>
          </p:cNvSpPr>
          <p:nvPr>
            <p:ph type="title"/>
          </p:nvPr>
        </p:nvSpPr>
        <p:spPr>
          <a:xfrm>
            <a:off x="200025" y="0"/>
            <a:ext cx="8477250" cy="704850"/>
          </a:xfrm>
        </p:spPr>
        <p:txBody>
          <a:bodyPr>
            <a:noAutofit/>
          </a:bodyPr>
          <a:lstStyle/>
          <a:p>
            <a:pPr marL="285750" indent="-285750">
              <a:buFont typeface="Wingdings" panose="05000000000000000000" pitchFamily="2" charset="2"/>
              <a:buChar char="Ø"/>
            </a:pPr>
            <a:r>
              <a:rPr lang="en-US" sz="2000" dirty="0">
                <a:solidFill>
                  <a:srgbClr val="7030A0"/>
                </a:solidFill>
                <a:latin typeface="Algerian" panose="04020705040A02060702" pitchFamily="82" charset="0"/>
              </a:rPr>
              <a:t>4.</a:t>
            </a:r>
            <a:r>
              <a:rPr lang="en-IN" sz="20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 .WILCOXON SIGNED RANK TEST:-(NON PARAMETRIC VERSION OF PAIRED T-TEST)</a:t>
            </a:r>
            <a:br>
              <a:rPr lang="en-IN" sz="2000" dirty="0">
                <a:effectLst/>
                <a:latin typeface="Calibri" panose="020F0502020204030204" pitchFamily="34" charset="0"/>
                <a:ea typeface="Times New Roman" panose="02020603050405020304" pitchFamily="18" charset="0"/>
                <a:cs typeface="Vrinda" panose="020B0502040204020203" pitchFamily="34" charset="0"/>
              </a:rPr>
            </a:br>
            <a:endParaRPr lang="en-IN" sz="2000" dirty="0"/>
          </a:p>
        </p:txBody>
      </p:sp>
      <p:sp>
        <p:nvSpPr>
          <p:cNvPr id="3" name="Text Placeholder 2">
            <a:extLst>
              <a:ext uri="{FF2B5EF4-FFF2-40B4-BE49-F238E27FC236}">
                <a16:creationId xmlns:a16="http://schemas.microsoft.com/office/drawing/2014/main" id="{F1A897DC-EB32-9263-5C7C-5FFCBA15F867}"/>
              </a:ext>
            </a:extLst>
          </p:cNvPr>
          <p:cNvSpPr>
            <a:spLocks noGrp="1"/>
          </p:cNvSpPr>
          <p:nvPr>
            <p:ph type="body" idx="1"/>
          </p:nvPr>
        </p:nvSpPr>
        <p:spPr>
          <a:xfrm>
            <a:off x="200025" y="3429000"/>
            <a:ext cx="7727949" cy="576262"/>
          </a:xfrm>
        </p:spPr>
        <p:txBody>
          <a:bodyPr/>
          <a:lstStyle/>
          <a:p>
            <a:pPr marL="342900" indent="-342900">
              <a:buClr>
                <a:srgbClr val="7030A0"/>
              </a:buClr>
              <a:buFont typeface="Wingdings" panose="05000000000000000000" pitchFamily="2" charset="2"/>
              <a:buChar char="Ø"/>
            </a:pPr>
            <a:r>
              <a:rPr lang="en-IN" sz="2000" dirty="0">
                <a:solidFill>
                  <a:srgbClr val="7030A0"/>
                </a:solidFill>
                <a:effectLst/>
                <a:latin typeface="Algerian" panose="04020705040A02060702" pitchFamily="82" charset="0"/>
                <a:ea typeface="Times New Roman" panose="02020603050405020304" pitchFamily="18" charset="0"/>
                <a:cs typeface="Times New Roman" panose="02020603050405020304" pitchFamily="18" charset="0"/>
              </a:rPr>
              <a:t>5.KRUSKAL-WALLIS TEST:-(COMPARING TWO MEANS)</a:t>
            </a:r>
            <a:endParaRPr lang="en-IN" sz="2000" dirty="0">
              <a:effectLst/>
              <a:latin typeface="Calibri" panose="020F0502020204030204" pitchFamily="34" charset="0"/>
              <a:ea typeface="Times New Roman" panose="02020603050405020304" pitchFamily="18" charset="0"/>
              <a:cs typeface="Vrinda" panose="020B0502040204020203" pitchFamily="34" charset="0"/>
            </a:endParaRPr>
          </a:p>
          <a:p>
            <a:endParaRPr lang="en-IN" dirty="0"/>
          </a:p>
        </p:txBody>
      </p:sp>
      <p:graphicFrame>
        <p:nvGraphicFramePr>
          <p:cNvPr id="5" name="Table 5">
            <a:extLst>
              <a:ext uri="{FF2B5EF4-FFF2-40B4-BE49-F238E27FC236}">
                <a16:creationId xmlns:a16="http://schemas.microsoft.com/office/drawing/2014/main" id="{31F84774-ACBD-2027-5DE5-8B2AFF761A56}"/>
              </a:ext>
            </a:extLst>
          </p:cNvPr>
          <p:cNvGraphicFramePr>
            <a:graphicFrameLocks noGrp="1"/>
          </p:cNvGraphicFramePr>
          <p:nvPr>
            <p:ph sz="half" idx="2"/>
            <p:extLst>
              <p:ext uri="{D42A27DB-BD31-4B8C-83A1-F6EECF244321}">
                <p14:modId xmlns:p14="http://schemas.microsoft.com/office/powerpoint/2010/main" val="580634929"/>
              </p:ext>
            </p:extLst>
          </p:nvPr>
        </p:nvGraphicFramePr>
        <p:xfrm>
          <a:off x="475281" y="671158"/>
          <a:ext cx="7727949" cy="1467566"/>
        </p:xfrm>
        <a:graphic>
          <a:graphicData uri="http://schemas.openxmlformats.org/drawingml/2006/table">
            <a:tbl>
              <a:tblPr firstRow="1" bandRow="1">
                <a:tableStyleId>{5C22544A-7EE6-4342-B048-85BDC9FD1C3A}</a:tableStyleId>
              </a:tblPr>
              <a:tblGrid>
                <a:gridCol w="2575983">
                  <a:extLst>
                    <a:ext uri="{9D8B030D-6E8A-4147-A177-3AD203B41FA5}">
                      <a16:colId xmlns:a16="http://schemas.microsoft.com/office/drawing/2014/main" val="3679691017"/>
                    </a:ext>
                  </a:extLst>
                </a:gridCol>
                <a:gridCol w="2575983">
                  <a:extLst>
                    <a:ext uri="{9D8B030D-6E8A-4147-A177-3AD203B41FA5}">
                      <a16:colId xmlns:a16="http://schemas.microsoft.com/office/drawing/2014/main" val="1712358241"/>
                    </a:ext>
                  </a:extLst>
                </a:gridCol>
                <a:gridCol w="2575983">
                  <a:extLst>
                    <a:ext uri="{9D8B030D-6E8A-4147-A177-3AD203B41FA5}">
                      <a16:colId xmlns:a16="http://schemas.microsoft.com/office/drawing/2014/main" val="653452120"/>
                    </a:ext>
                  </a:extLst>
                </a:gridCol>
              </a:tblGrid>
              <a:tr h="348208">
                <a:tc>
                  <a:txBody>
                    <a:bodyPr/>
                    <a:lstStyle/>
                    <a:p>
                      <a:r>
                        <a:rPr lang="en-IN" sz="1400" b="1" kern="1200" dirty="0">
                          <a:solidFill>
                            <a:schemeClr val="lt1"/>
                          </a:solidFill>
                          <a:effectLst/>
                          <a:latin typeface="+mn-lt"/>
                          <a:ea typeface="+mn-ea"/>
                          <a:cs typeface="+mn-cs"/>
                        </a:rPr>
                        <a:t>Wilcoxon rank sum test </a:t>
                      </a:r>
                      <a:endParaRPr lang="en-IN" sz="1400" dirty="0"/>
                    </a:p>
                  </a:txBody>
                  <a:tcPr/>
                </a:tc>
                <a:tc>
                  <a:txBody>
                    <a:bodyPr/>
                    <a:lstStyle/>
                    <a:p>
                      <a:r>
                        <a:rPr lang="en-IN" sz="1400" b="1" kern="1200" dirty="0">
                          <a:solidFill>
                            <a:schemeClr val="lt1"/>
                          </a:solidFill>
                          <a:effectLst/>
                          <a:latin typeface="+mn-lt"/>
                          <a:ea typeface="+mn-ea"/>
                          <a:cs typeface="+mn-cs"/>
                        </a:rPr>
                        <a:t>Wilcoxon rank sum test </a:t>
                      </a:r>
                      <a:endParaRPr lang="en-IN" sz="1400" dirty="0"/>
                    </a:p>
                  </a:txBody>
                  <a:tcPr/>
                </a:tc>
                <a:tc>
                  <a:txBody>
                    <a:bodyPr/>
                    <a:lstStyle/>
                    <a:p>
                      <a:r>
                        <a:rPr lang="en-IN" sz="1400" b="1" kern="1200" dirty="0">
                          <a:solidFill>
                            <a:schemeClr val="lt1"/>
                          </a:solidFill>
                          <a:effectLst/>
                          <a:latin typeface="+mn-lt"/>
                          <a:ea typeface="+mn-ea"/>
                          <a:cs typeface="+mn-cs"/>
                        </a:rPr>
                        <a:t>Wilcoxon rank sum test </a:t>
                      </a:r>
                      <a:endParaRPr lang="en-IN" sz="1400" dirty="0"/>
                    </a:p>
                  </a:txBody>
                  <a:tcPr/>
                </a:tc>
                <a:extLst>
                  <a:ext uri="{0D108BD9-81ED-4DB2-BD59-A6C34878D82A}">
                    <a16:rowId xmlns:a16="http://schemas.microsoft.com/office/drawing/2014/main" val="3701752546"/>
                  </a:ext>
                </a:extLst>
              </a:tr>
              <a:tr h="43013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y10 and y15</a:t>
                      </a:r>
                    </a:p>
                    <a:p>
                      <a:endParaRPr lang="en-IN" sz="110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y13 and y10</a:t>
                      </a:r>
                    </a:p>
                    <a:p>
                      <a:endParaRPr lang="en-IN" sz="110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y13 and y15</a:t>
                      </a:r>
                    </a:p>
                    <a:p>
                      <a:endParaRPr lang="en-IN" sz="1100" dirty="0">
                        <a:latin typeface="Rockwell" panose="02060603020205020403" pitchFamily="18" charset="0"/>
                      </a:endParaRPr>
                    </a:p>
                  </a:txBody>
                  <a:tcPr/>
                </a:tc>
                <a:extLst>
                  <a:ext uri="{0D108BD9-81ED-4DB2-BD59-A6C34878D82A}">
                    <a16:rowId xmlns:a16="http://schemas.microsoft.com/office/drawing/2014/main" val="909693582"/>
                  </a:ext>
                </a:extLst>
              </a:tr>
              <a:tr h="254435">
                <a:tc>
                  <a:txBody>
                    <a:bodyPr/>
                    <a:lstStyle/>
                    <a:p>
                      <a:r>
                        <a:rPr lang="en-IN" sz="1100" kern="1200" dirty="0">
                          <a:solidFill>
                            <a:schemeClr val="dk1"/>
                          </a:solidFill>
                          <a:effectLst/>
                          <a:latin typeface="Rockwell" panose="02060603020205020403" pitchFamily="18" charset="0"/>
                          <a:ea typeface="+mn-ea"/>
                          <a:cs typeface="+mn-cs"/>
                        </a:rPr>
                        <a:t>W = 1609500</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W = 1670477</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W = 1682985</a:t>
                      </a:r>
                      <a:endParaRPr lang="en-IN" sz="1100" dirty="0">
                        <a:latin typeface="Rockwell" panose="02060603020205020403" pitchFamily="18" charset="0"/>
                      </a:endParaRPr>
                    </a:p>
                  </a:txBody>
                  <a:tcPr/>
                </a:tc>
                <a:extLst>
                  <a:ext uri="{0D108BD9-81ED-4DB2-BD59-A6C34878D82A}">
                    <a16:rowId xmlns:a16="http://schemas.microsoft.com/office/drawing/2014/main" val="1032733329"/>
                  </a:ext>
                </a:extLst>
              </a:tr>
              <a:tr h="430139">
                <a:tc>
                  <a:txBody>
                    <a:bodyPr/>
                    <a:lstStyle/>
                    <a:p>
                      <a:r>
                        <a:rPr lang="en-IN" sz="1100" kern="1200" dirty="0">
                          <a:solidFill>
                            <a:schemeClr val="dk1"/>
                          </a:solidFill>
                          <a:effectLst/>
                          <a:latin typeface="Rockwell" panose="02060603020205020403" pitchFamily="18" charset="0"/>
                          <a:ea typeface="+mn-ea"/>
                          <a:cs typeface="+mn-cs"/>
                        </a:rPr>
                        <a:t>p-value = 0.9152</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p-value = 0.06334</a:t>
                      </a:r>
                      <a:endParaRPr lang="en-IN" sz="110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 p-value = 0.02381</a:t>
                      </a:r>
                    </a:p>
                    <a:p>
                      <a:endParaRPr lang="en-IN" sz="1100" dirty="0">
                        <a:latin typeface="Rockwell" panose="02060603020205020403" pitchFamily="18" charset="0"/>
                      </a:endParaRPr>
                    </a:p>
                  </a:txBody>
                  <a:tcPr/>
                </a:tc>
                <a:extLst>
                  <a:ext uri="{0D108BD9-81ED-4DB2-BD59-A6C34878D82A}">
                    <a16:rowId xmlns:a16="http://schemas.microsoft.com/office/drawing/2014/main" val="3179799308"/>
                  </a:ext>
                </a:extLst>
              </a:tr>
            </a:tbl>
          </a:graphicData>
        </a:graphic>
      </p:graphicFrame>
      <p:sp>
        <p:nvSpPr>
          <p:cNvPr id="6" name="Text Placeholder 5">
            <a:extLst>
              <a:ext uri="{FF2B5EF4-FFF2-40B4-BE49-F238E27FC236}">
                <a16:creationId xmlns:a16="http://schemas.microsoft.com/office/drawing/2014/main" id="{7238807E-1DB1-2E23-6B2F-76BBD438A12D}"/>
              </a:ext>
            </a:extLst>
          </p:cNvPr>
          <p:cNvSpPr>
            <a:spLocks noGrp="1"/>
          </p:cNvSpPr>
          <p:nvPr>
            <p:ph type="body" sz="quarter" idx="3"/>
          </p:nvPr>
        </p:nvSpPr>
        <p:spPr>
          <a:xfrm>
            <a:off x="275255" y="5119752"/>
            <a:ext cx="10507045" cy="1650999"/>
          </a:xfrm>
          <a:ln>
            <a:solidFill>
              <a:srgbClr val="00B0F0"/>
            </a:solidFill>
          </a:ln>
        </p:spPr>
        <p:txBody>
          <a:bodyPr/>
          <a:lstStyle/>
          <a:p>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1.HERE IN THE 1</a:t>
            </a:r>
            <a:r>
              <a:rPr lang="en-IN" sz="1400" baseline="300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ST</a:t>
            </a: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 CASE THE P-VALUE IS LESS THAN 0.05,SO WE REJECT THE NULL HYPOTHESIS.THE MEANS ARE SIGNIFICANTLY DIFFERENT.</a:t>
            </a:r>
            <a:endParaRPr lang="en-IN" sz="1400" dirty="0">
              <a:effectLst/>
              <a:latin typeface="Rockwell" panose="02060603020205020403" pitchFamily="18" charset="0"/>
              <a:ea typeface="Times New Roman" panose="02020603050405020304" pitchFamily="18" charset="0"/>
              <a:cs typeface="Vrinda" panose="020B0502040204020203" pitchFamily="34" charset="0"/>
            </a:endParaRPr>
          </a:p>
          <a:p>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2.HERE IN THE 2</a:t>
            </a:r>
            <a:r>
              <a:rPr lang="en-IN" sz="1400" baseline="300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ND</a:t>
            </a: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 AND 3</a:t>
            </a:r>
            <a:r>
              <a:rPr lang="en-IN" sz="1400" baseline="300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RD</a:t>
            </a: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  THE P-VALUE IS GREATER THAN 0.05,SO WE ACCEPT THE NULL HYPOTHESIS.THE MEANS ARE NOT  SIGNIFICANTLY DIFFERENT.</a:t>
            </a:r>
            <a:endParaRPr lang="en-IN" sz="1400" dirty="0">
              <a:effectLst/>
              <a:latin typeface="Rockwell" panose="02060603020205020403" pitchFamily="18" charset="0"/>
              <a:ea typeface="Times New Roman" panose="02020603050405020304" pitchFamily="18" charset="0"/>
              <a:cs typeface="Vrinda" panose="020B0502040204020203" pitchFamily="34" charset="0"/>
            </a:endParaRPr>
          </a:p>
          <a:p>
            <a:endParaRPr lang="en-IN" dirty="0"/>
          </a:p>
        </p:txBody>
      </p:sp>
      <p:sp>
        <p:nvSpPr>
          <p:cNvPr id="4" name="Content Placeholder 3">
            <a:extLst>
              <a:ext uri="{FF2B5EF4-FFF2-40B4-BE49-F238E27FC236}">
                <a16:creationId xmlns:a16="http://schemas.microsoft.com/office/drawing/2014/main" id="{BAD04EFB-0089-30D0-F9AC-121937E84EC2}"/>
              </a:ext>
            </a:extLst>
          </p:cNvPr>
          <p:cNvSpPr>
            <a:spLocks noGrp="1"/>
          </p:cNvSpPr>
          <p:nvPr>
            <p:ph sz="quarter" idx="4"/>
          </p:nvPr>
        </p:nvSpPr>
        <p:spPr>
          <a:xfrm>
            <a:off x="411783" y="2250782"/>
            <a:ext cx="7727949" cy="937711"/>
          </a:xfrm>
          <a:ln>
            <a:solidFill>
              <a:srgbClr val="00B0F0"/>
            </a:solidFill>
          </a:ln>
        </p:spPr>
        <p:txBody>
          <a:bodyPr>
            <a:normAutofit fontScale="92500" lnSpcReduction="10000"/>
          </a:bodyPr>
          <a:lstStyle/>
          <a:p>
            <a:pPr marL="0" indent="0">
              <a:buClr>
                <a:srgbClr val="0070C0"/>
              </a:buClr>
              <a:buNone/>
            </a:pP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1.AS HERE IN THE 1</a:t>
            </a:r>
            <a:r>
              <a:rPr lang="en-IN" sz="1400" baseline="300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ST</a:t>
            </a: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 AND 2</a:t>
            </a:r>
            <a:r>
              <a:rPr lang="en-IN" sz="1400" baseline="300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ND</a:t>
            </a: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 CASE THE P-VALUE IS GREATER THAN 0.05 WE FAIL TO REJECT THE NULL HYPOTHESIS.THERE IS NO STATISTICALLY SIGNIFICANT DIFFERENCE.</a:t>
            </a:r>
            <a:endParaRPr lang="en-IN" sz="1400" dirty="0">
              <a:effectLst/>
              <a:latin typeface="Rockwell" panose="02060603020205020403" pitchFamily="18" charset="0"/>
              <a:ea typeface="Times New Roman" panose="02020603050405020304" pitchFamily="18" charset="0"/>
              <a:cs typeface="Vrinda" panose="020B0502040204020203" pitchFamily="34" charset="0"/>
            </a:endParaRPr>
          </a:p>
          <a:p>
            <a:pPr marL="0" indent="0">
              <a:buNone/>
            </a:pPr>
            <a:r>
              <a:rPr lang="en-IN" sz="1400" dirty="0">
                <a:solidFill>
                  <a:srgbClr val="0070C0"/>
                </a:solidFill>
                <a:effectLst/>
                <a:latin typeface="Rockwell" panose="02060603020205020403" pitchFamily="18" charset="0"/>
                <a:ea typeface="Times New Roman" panose="02020603050405020304" pitchFamily="18" charset="0"/>
                <a:cs typeface="Vrinda" panose="020B0502040204020203" pitchFamily="34" charset="0"/>
              </a:rPr>
              <a:t>2.AS HERE THE P-VALUE IS LESS THAN 0.05 WE REJECT THE NULL HYPOTHESIS.THERE IS  STATISTICALLY SIGNIFICANT DIFFERENCE</a:t>
            </a:r>
            <a:r>
              <a:rPr lang="en-IN" sz="1400" dirty="0">
                <a:solidFill>
                  <a:srgbClr val="7030A0"/>
                </a:solidFill>
                <a:effectLst/>
                <a:latin typeface="Rockwell" panose="02060603020205020403" pitchFamily="18" charset="0"/>
                <a:ea typeface="Times New Roman" panose="02020603050405020304" pitchFamily="18" charset="0"/>
                <a:cs typeface="Vrinda" panose="020B0502040204020203" pitchFamily="34" charset="0"/>
              </a:rPr>
              <a:t>.</a:t>
            </a:r>
            <a:endParaRPr lang="en-IN" sz="1400" dirty="0">
              <a:effectLst/>
              <a:latin typeface="Rockwell" panose="02060603020205020403" pitchFamily="18" charset="0"/>
              <a:ea typeface="Times New Roman" panose="02020603050405020304" pitchFamily="18" charset="0"/>
              <a:cs typeface="Vrinda" panose="020B0502040204020203" pitchFamily="34" charset="0"/>
            </a:endParaRPr>
          </a:p>
        </p:txBody>
      </p:sp>
      <p:graphicFrame>
        <p:nvGraphicFramePr>
          <p:cNvPr id="7" name="Table 7">
            <a:extLst>
              <a:ext uri="{FF2B5EF4-FFF2-40B4-BE49-F238E27FC236}">
                <a16:creationId xmlns:a16="http://schemas.microsoft.com/office/drawing/2014/main" id="{18945D57-E17B-80FD-7C12-17EFBA07374F}"/>
              </a:ext>
            </a:extLst>
          </p:cNvPr>
          <p:cNvGraphicFramePr>
            <a:graphicFrameLocks noGrp="1"/>
          </p:cNvGraphicFramePr>
          <p:nvPr>
            <p:extLst>
              <p:ext uri="{D42A27DB-BD31-4B8C-83A1-F6EECF244321}">
                <p14:modId xmlns:p14="http://schemas.microsoft.com/office/powerpoint/2010/main" val="391232292"/>
              </p:ext>
            </p:extLst>
          </p:nvPr>
        </p:nvGraphicFramePr>
        <p:xfrm>
          <a:off x="275255" y="3448876"/>
          <a:ext cx="8127999" cy="16510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32464437"/>
                    </a:ext>
                  </a:extLst>
                </a:gridCol>
                <a:gridCol w="2709333">
                  <a:extLst>
                    <a:ext uri="{9D8B030D-6E8A-4147-A177-3AD203B41FA5}">
                      <a16:colId xmlns:a16="http://schemas.microsoft.com/office/drawing/2014/main" val="838986038"/>
                    </a:ext>
                  </a:extLst>
                </a:gridCol>
                <a:gridCol w="2709333">
                  <a:extLst>
                    <a:ext uri="{9D8B030D-6E8A-4147-A177-3AD203B41FA5}">
                      <a16:colId xmlns:a16="http://schemas.microsoft.com/office/drawing/2014/main" val="3561200420"/>
                    </a:ext>
                  </a:extLst>
                </a:gridCol>
              </a:tblGrid>
              <a:tr h="370840">
                <a:tc>
                  <a:txBody>
                    <a:bodyPr/>
                    <a:lstStyle/>
                    <a:p>
                      <a:r>
                        <a:rPr lang="en-IN" sz="1400" b="1" kern="1200" dirty="0">
                          <a:solidFill>
                            <a:schemeClr val="lt1"/>
                          </a:solidFill>
                          <a:effectLst/>
                          <a:latin typeface="+mn-lt"/>
                          <a:ea typeface="+mn-ea"/>
                          <a:cs typeface="+mn-cs"/>
                        </a:rPr>
                        <a:t>Kruskal-Wallis rank sum test</a:t>
                      </a:r>
                      <a:endParaRPr lang="en-IN" sz="1400" dirty="0"/>
                    </a:p>
                  </a:txBody>
                  <a:tcPr/>
                </a:tc>
                <a:tc>
                  <a:txBody>
                    <a:bodyPr/>
                    <a:lstStyle/>
                    <a:p>
                      <a:r>
                        <a:rPr lang="en-IN" sz="1400" b="1" kern="1200" dirty="0">
                          <a:solidFill>
                            <a:schemeClr val="lt1"/>
                          </a:solidFill>
                          <a:effectLst/>
                          <a:latin typeface="+mn-lt"/>
                          <a:ea typeface="+mn-ea"/>
                          <a:cs typeface="+mn-cs"/>
                        </a:rPr>
                        <a:t>Kruskal-Wallis rank sum test</a:t>
                      </a:r>
                      <a:endParaRPr lang="en-IN" sz="1400" dirty="0"/>
                    </a:p>
                  </a:txBody>
                  <a:tcPr/>
                </a:tc>
                <a:tc>
                  <a:txBody>
                    <a:bodyPr/>
                    <a:lstStyle/>
                    <a:p>
                      <a:r>
                        <a:rPr lang="en-IN" sz="1400" b="1" kern="1200" dirty="0">
                          <a:solidFill>
                            <a:schemeClr val="lt1"/>
                          </a:solidFill>
                          <a:effectLst/>
                          <a:latin typeface="+mn-lt"/>
                          <a:ea typeface="+mn-ea"/>
                          <a:cs typeface="+mn-cs"/>
                        </a:rPr>
                        <a:t>Kruskal-Wallis rank sum test</a:t>
                      </a:r>
                      <a:endParaRPr lang="en-IN" sz="1400" dirty="0"/>
                    </a:p>
                  </a:txBody>
                  <a:tcPr/>
                </a:tc>
                <a:extLst>
                  <a:ext uri="{0D108BD9-81ED-4DB2-BD59-A6C34878D82A}">
                    <a16:rowId xmlns:a16="http://schemas.microsoft.com/office/drawing/2014/main" val="197873316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 by y2</a:t>
                      </a:r>
                    </a:p>
                    <a:p>
                      <a:endParaRPr lang="en-IN" sz="110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 by y4</a:t>
                      </a:r>
                    </a:p>
                    <a:p>
                      <a:endParaRPr lang="en-IN" sz="110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data:  y1 by y5</a:t>
                      </a:r>
                    </a:p>
                    <a:p>
                      <a:endParaRPr lang="en-IN" sz="1100" dirty="0">
                        <a:latin typeface="Rockwell" panose="02060603020205020403" pitchFamily="18" charset="0"/>
                      </a:endParaRPr>
                    </a:p>
                  </a:txBody>
                  <a:tcPr/>
                </a:tc>
                <a:extLst>
                  <a:ext uri="{0D108BD9-81ED-4DB2-BD59-A6C34878D82A}">
                    <a16:rowId xmlns:a16="http://schemas.microsoft.com/office/drawing/2014/main" val="671949931"/>
                  </a:ext>
                </a:extLst>
              </a:tr>
              <a:tr h="370840">
                <a:tc>
                  <a:txBody>
                    <a:bodyPr/>
                    <a:lstStyle/>
                    <a:p>
                      <a:r>
                        <a:rPr lang="en-IN" sz="1100" kern="1200" dirty="0">
                          <a:solidFill>
                            <a:schemeClr val="dk1"/>
                          </a:solidFill>
                          <a:effectLst/>
                          <a:latin typeface="Rockwell" panose="02060603020205020403" pitchFamily="18" charset="0"/>
                          <a:ea typeface="+mn-ea"/>
                          <a:cs typeface="+mn-cs"/>
                        </a:rPr>
                        <a:t>Kruskal-Wallis chi-squared = 1105.7, </a:t>
                      </a:r>
                      <a:r>
                        <a:rPr lang="en-IN" sz="1100" kern="1200" dirty="0" err="1">
                          <a:solidFill>
                            <a:schemeClr val="dk1"/>
                          </a:solidFill>
                          <a:effectLst/>
                          <a:latin typeface="Rockwell" panose="02060603020205020403" pitchFamily="18" charset="0"/>
                          <a:ea typeface="+mn-ea"/>
                          <a:cs typeface="+mn-cs"/>
                        </a:rPr>
                        <a:t>df</a:t>
                      </a:r>
                      <a:r>
                        <a:rPr lang="en-IN" sz="1100" kern="1200" dirty="0">
                          <a:solidFill>
                            <a:schemeClr val="dk1"/>
                          </a:solidFill>
                          <a:effectLst/>
                          <a:latin typeface="Rockwell" panose="02060603020205020403" pitchFamily="18" charset="0"/>
                          <a:ea typeface="+mn-ea"/>
                          <a:cs typeface="+mn-cs"/>
                        </a:rPr>
                        <a:t> = 21</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Kruskal-Wallis chi-squared = 30.464, </a:t>
                      </a:r>
                      <a:r>
                        <a:rPr lang="en-IN" sz="1100" kern="1200" dirty="0" err="1">
                          <a:solidFill>
                            <a:schemeClr val="dk1"/>
                          </a:solidFill>
                          <a:effectLst/>
                          <a:latin typeface="Rockwell" panose="02060603020205020403" pitchFamily="18" charset="0"/>
                          <a:ea typeface="+mn-ea"/>
                          <a:cs typeface="+mn-cs"/>
                        </a:rPr>
                        <a:t>df</a:t>
                      </a:r>
                      <a:r>
                        <a:rPr lang="en-IN" sz="1100" kern="1200" dirty="0">
                          <a:solidFill>
                            <a:schemeClr val="dk1"/>
                          </a:solidFill>
                          <a:effectLst/>
                          <a:latin typeface="Rockwell" panose="02060603020205020403" pitchFamily="18" charset="0"/>
                          <a:ea typeface="+mn-ea"/>
                          <a:cs typeface="+mn-cs"/>
                        </a:rPr>
                        <a:t> = 41</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Kruskal-Wallis chi-squared = 57.263, </a:t>
                      </a:r>
                      <a:r>
                        <a:rPr lang="en-IN" sz="1100" kern="1200" dirty="0" err="1">
                          <a:solidFill>
                            <a:schemeClr val="dk1"/>
                          </a:solidFill>
                          <a:effectLst/>
                          <a:latin typeface="Rockwell" panose="02060603020205020403" pitchFamily="18" charset="0"/>
                          <a:ea typeface="+mn-ea"/>
                          <a:cs typeface="+mn-cs"/>
                        </a:rPr>
                        <a:t>df</a:t>
                      </a:r>
                      <a:r>
                        <a:rPr lang="en-IN" sz="1100" kern="1200" dirty="0">
                          <a:solidFill>
                            <a:schemeClr val="dk1"/>
                          </a:solidFill>
                          <a:effectLst/>
                          <a:latin typeface="Rockwell" panose="02060603020205020403" pitchFamily="18" charset="0"/>
                          <a:ea typeface="+mn-ea"/>
                          <a:cs typeface="+mn-cs"/>
                        </a:rPr>
                        <a:t> = 43</a:t>
                      </a:r>
                      <a:endParaRPr lang="en-IN" sz="1100" dirty="0">
                        <a:latin typeface="Rockwell" panose="02060603020205020403" pitchFamily="18" charset="0"/>
                      </a:endParaRPr>
                    </a:p>
                  </a:txBody>
                  <a:tcPr/>
                </a:tc>
                <a:extLst>
                  <a:ext uri="{0D108BD9-81ED-4DB2-BD59-A6C34878D82A}">
                    <a16:rowId xmlns:a16="http://schemas.microsoft.com/office/drawing/2014/main" val="324368303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100" kern="1200" dirty="0">
                          <a:solidFill>
                            <a:schemeClr val="dk1"/>
                          </a:solidFill>
                          <a:effectLst/>
                          <a:latin typeface="Rockwell" panose="02060603020205020403" pitchFamily="18" charset="0"/>
                          <a:ea typeface="+mn-ea"/>
                          <a:cs typeface="+mn-cs"/>
                        </a:rPr>
                        <a:t>p-value &lt; 2.2e-16</a:t>
                      </a:r>
                    </a:p>
                    <a:p>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p-value = 0.8861</a:t>
                      </a:r>
                      <a:endParaRPr lang="en-IN" sz="1100" dirty="0">
                        <a:latin typeface="Rockwell" panose="02060603020205020403" pitchFamily="18" charset="0"/>
                      </a:endParaRPr>
                    </a:p>
                  </a:txBody>
                  <a:tcPr/>
                </a:tc>
                <a:tc>
                  <a:txBody>
                    <a:bodyPr/>
                    <a:lstStyle/>
                    <a:p>
                      <a:r>
                        <a:rPr lang="en-IN" sz="1100" kern="1200" dirty="0">
                          <a:solidFill>
                            <a:schemeClr val="dk1"/>
                          </a:solidFill>
                          <a:effectLst/>
                          <a:latin typeface="Rockwell" panose="02060603020205020403" pitchFamily="18" charset="0"/>
                          <a:ea typeface="+mn-ea"/>
                          <a:cs typeface="+mn-cs"/>
                        </a:rPr>
                        <a:t>, p-value = 0.07147</a:t>
                      </a:r>
                      <a:endParaRPr lang="en-IN" sz="1100" dirty="0">
                        <a:latin typeface="Rockwell" panose="02060603020205020403" pitchFamily="18" charset="0"/>
                      </a:endParaRPr>
                    </a:p>
                  </a:txBody>
                  <a:tcPr/>
                </a:tc>
                <a:extLst>
                  <a:ext uri="{0D108BD9-81ED-4DB2-BD59-A6C34878D82A}">
                    <a16:rowId xmlns:a16="http://schemas.microsoft.com/office/drawing/2014/main" val="2599815103"/>
                  </a:ext>
                </a:extLst>
              </a:tr>
            </a:tbl>
          </a:graphicData>
        </a:graphic>
      </p:graphicFrame>
    </p:spTree>
    <p:extLst>
      <p:ext uri="{BB962C8B-B14F-4D97-AF65-F5344CB8AC3E}">
        <p14:creationId xmlns:p14="http://schemas.microsoft.com/office/powerpoint/2010/main" val="9062001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Effect transition="in" filter="fade">
                                      <p:cBhvr>
                                        <p:cTn id="21" dur="1000"/>
                                        <p:tgtEl>
                                          <p:spTgt spid="4">
                                            <p:txEl>
                                              <p:pRg st="0" end="0"/>
                                            </p:txEl>
                                          </p:spTgt>
                                        </p:tgtEl>
                                      </p:cBhvr>
                                    </p:animEffect>
                                    <p:anim calcmode="lin" valueType="num">
                                      <p:cBhvr>
                                        <p:cTn id="2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fade">
                                      <p:cBhvr>
                                        <p:cTn id="28" dur="1000"/>
                                        <p:tgtEl>
                                          <p:spTgt spid="4">
                                            <p:txEl>
                                              <p:pRg st="1" end="1"/>
                                            </p:txEl>
                                          </p:spTgt>
                                        </p:tgtEl>
                                      </p:cBhvr>
                                    </p:animEffect>
                                    <p:anim calcmode="lin" valueType="num">
                                      <p:cBhvr>
                                        <p:cTn id="29"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1000"/>
                                        <p:tgtEl>
                                          <p:spTgt spid="3">
                                            <p:txEl>
                                              <p:pRg st="0" end="0"/>
                                            </p:txEl>
                                          </p:spTgt>
                                        </p:tgtEl>
                                      </p:cBhvr>
                                    </p:animEffect>
                                    <p:anim calcmode="lin" valueType="num">
                                      <p:cBhvr>
                                        <p:cTn id="36"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Effect transition="in" filter="fade">
                                      <p:cBhvr>
                                        <p:cTn id="56" dur="1000"/>
                                        <p:tgtEl>
                                          <p:spTgt spid="6">
                                            <p:txEl>
                                              <p:pRg st="1" end="1"/>
                                            </p:txEl>
                                          </p:spTgt>
                                        </p:tgtEl>
                                      </p:cBhvr>
                                    </p:animEffect>
                                    <p:anim calcmode="lin" valueType="num">
                                      <p:cBhvr>
                                        <p:cTn id="5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F18C2-0449-2D11-61F6-7CC4D5011593}"/>
              </a:ext>
            </a:extLst>
          </p:cNvPr>
          <p:cNvSpPr>
            <a:spLocks noGrp="1"/>
          </p:cNvSpPr>
          <p:nvPr>
            <p:ph type="title"/>
          </p:nvPr>
        </p:nvSpPr>
        <p:spPr/>
        <p:txBody>
          <a:bodyPr>
            <a:normAutofit/>
          </a:bodyPr>
          <a:lstStyle/>
          <a:p>
            <a:pPr marL="571500" indent="-571500">
              <a:buFont typeface="Wingdings" panose="05000000000000000000" pitchFamily="2" charset="2"/>
              <a:buChar char="Ø"/>
            </a:pPr>
            <a:r>
              <a:rPr lang="en-IN" dirty="0">
                <a:solidFill>
                  <a:srgbClr val="7030A0"/>
                </a:solidFill>
                <a:effectLst/>
                <a:latin typeface="Rockwell" panose="02060603020205020403" pitchFamily="18" charset="0"/>
                <a:ea typeface="Times New Roman" panose="02020603050405020304" pitchFamily="18" charset="0"/>
                <a:cs typeface="Times New Roman" panose="02020603050405020304" pitchFamily="18" charset="0"/>
              </a:rPr>
              <a:t>CORRELATION PLOT:</a:t>
            </a:r>
            <a:br>
              <a:rPr lang="en-IN" dirty="0">
                <a:solidFill>
                  <a:srgbClr val="7030A0"/>
                </a:solidFill>
                <a:effectLst/>
                <a:latin typeface="Rockwell" panose="02060603020205020403" pitchFamily="18" charset="0"/>
                <a:ea typeface="Times New Roman" panose="02020603050405020304" pitchFamily="18" charset="0"/>
                <a:cs typeface="Times New Roman" panose="02020603050405020304" pitchFamily="18" charset="0"/>
              </a:rPr>
            </a:br>
            <a:endParaRPr lang="en-IN" dirty="0">
              <a:solidFill>
                <a:srgbClr val="7030A0"/>
              </a:solidFill>
              <a:latin typeface="Rockwell" panose="02060603020205020403" pitchFamily="18" charset="0"/>
            </a:endParaRPr>
          </a:p>
        </p:txBody>
      </p:sp>
      <p:pic>
        <p:nvPicPr>
          <p:cNvPr id="3" name="Picture 2">
            <a:extLst>
              <a:ext uri="{FF2B5EF4-FFF2-40B4-BE49-F238E27FC236}">
                <a16:creationId xmlns:a16="http://schemas.microsoft.com/office/drawing/2014/main" id="{C3039142-30F3-79D7-BAFF-A8FE2BDBBD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8120" y="1480358"/>
            <a:ext cx="7069240" cy="5072842"/>
          </a:xfrm>
          <a:prstGeom prst="rect">
            <a:avLst/>
          </a:prstGeom>
          <a:noFill/>
          <a:ln>
            <a:noFill/>
          </a:ln>
        </p:spPr>
      </p:pic>
      <p:pic>
        <p:nvPicPr>
          <p:cNvPr id="4" name="Picture 3">
            <a:extLst>
              <a:ext uri="{FF2B5EF4-FFF2-40B4-BE49-F238E27FC236}">
                <a16:creationId xmlns:a16="http://schemas.microsoft.com/office/drawing/2014/main" id="{39DB4AF7-269A-339A-B26E-B03079CAA9E2}"/>
              </a:ext>
            </a:extLst>
          </p:cNvPr>
          <p:cNvPicPr>
            <a:picLocks noChangeAspect="1"/>
          </p:cNvPicPr>
          <p:nvPr/>
        </p:nvPicPr>
        <p:blipFill>
          <a:blip r:embed="rId3"/>
          <a:stretch>
            <a:fillRect/>
          </a:stretch>
        </p:blipFill>
        <p:spPr>
          <a:xfrm>
            <a:off x="7590710" y="1270000"/>
            <a:ext cx="4067890" cy="4853271"/>
          </a:xfrm>
          <a:prstGeom prst="rect">
            <a:avLst/>
          </a:prstGeom>
          <a:ln>
            <a:solidFill>
              <a:schemeClr val="bg2">
                <a:lumMod val="10000"/>
              </a:schemeClr>
            </a:solidFill>
          </a:ln>
        </p:spPr>
      </p:pic>
    </p:spTree>
    <p:extLst>
      <p:ext uri="{BB962C8B-B14F-4D97-AF65-F5344CB8AC3E}">
        <p14:creationId xmlns:p14="http://schemas.microsoft.com/office/powerpoint/2010/main" val="3530976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2D775-EFAE-0A76-1C2A-B7DAFA7BAB0D}"/>
              </a:ext>
            </a:extLst>
          </p:cNvPr>
          <p:cNvSpPr>
            <a:spLocks noGrp="1"/>
          </p:cNvSpPr>
          <p:nvPr>
            <p:ph type="title"/>
          </p:nvPr>
        </p:nvSpPr>
        <p:spPr>
          <a:xfrm>
            <a:off x="277792" y="196770"/>
            <a:ext cx="4641449" cy="520860"/>
          </a:xfrm>
        </p:spPr>
        <p:txBody>
          <a:bodyPr>
            <a:normAutofit fontScale="90000"/>
          </a:bodyPr>
          <a:lstStyle/>
          <a:p>
            <a:pPr marL="457200" indent="-457200">
              <a:buFont typeface="Wingdings" panose="05000000000000000000" pitchFamily="2" charset="2"/>
              <a:buChar char="q"/>
            </a:pPr>
            <a:r>
              <a:rPr lang="en-IN" sz="3200" dirty="0">
                <a:solidFill>
                  <a:srgbClr val="002060"/>
                </a:solidFill>
                <a:latin typeface="Algerian" panose="04020705040A02060702" pitchFamily="82" charset="0"/>
              </a:rPr>
              <a:t>CORRELATION TEST</a:t>
            </a:r>
          </a:p>
        </p:txBody>
      </p:sp>
      <p:sp>
        <p:nvSpPr>
          <p:cNvPr id="10" name="Text Placeholder 9">
            <a:extLst>
              <a:ext uri="{FF2B5EF4-FFF2-40B4-BE49-F238E27FC236}">
                <a16:creationId xmlns:a16="http://schemas.microsoft.com/office/drawing/2014/main" id="{0D5B054A-AD8D-A36A-0BCA-18166796A6A2}"/>
              </a:ext>
            </a:extLst>
          </p:cNvPr>
          <p:cNvSpPr>
            <a:spLocks noGrp="1"/>
          </p:cNvSpPr>
          <p:nvPr>
            <p:ph type="body" idx="1"/>
          </p:nvPr>
        </p:nvSpPr>
        <p:spPr>
          <a:xfrm>
            <a:off x="833376" y="4791918"/>
            <a:ext cx="9560689" cy="1782502"/>
          </a:xfrm>
        </p:spPr>
        <p:txBody>
          <a:bodyPr>
            <a:normAutofit fontScale="40000" lnSpcReduction="20000"/>
          </a:bodyPr>
          <a:lstStyle/>
          <a:p>
            <a:r>
              <a:rPr lang="en-US" sz="3700" dirty="0">
                <a:solidFill>
                  <a:srgbClr val="7030A0"/>
                </a:solidFill>
                <a:latin typeface="Rockwell" panose="02060603020205020403" pitchFamily="18" charset="0"/>
              </a:rPr>
              <a:t>HERE WE CAN SEE THAT THE VARIABLE y13 HAS A HIGH POSITIVE CORRELATION VALUE WITH THE VARIABLES y8,y11,y12. HERE WE CAN SEE THAT THE VARIABLE y1 HAS A HIGH POSITIVE CORRELATION VALUE WITH THE VARIABLE y2. HERE WE CAN SEE THAT THE VARIABLE y1 HAS A MODERATE POSITIVE CORRELATION VALUE WITH THE VARIABLE y12. HERE WE CAN SEE THAT THE VARIABLE y2 HAS A MODERATE POSITIVE CORRELATION VALUE WITH THE VARIABLE y13.AND WE CAN SEE THAT THE p-VALUE IS LOWER THANN0.05. HERE WE CAN SEE THAT THE VARIABLE y1 HAS A MODERATE NEGATIVE CORRELATION VALUE WITH THE VARIABLE y3. HERE WE CAN SEE THAT THE VARIABLE y1 HAS NO CORRELATION WITH THE VARIABLES y4,y5. AND WE CAN SEE THAT THE p-VALUE IS GREATER THAN 0.05</a:t>
            </a:r>
            <a:r>
              <a:rPr lang="en-US" dirty="0">
                <a:latin typeface="Rockwell" panose="02060603020205020403" pitchFamily="18" charset="0"/>
              </a:rPr>
              <a:t>.</a:t>
            </a:r>
            <a:endParaRPr lang="en-IN" dirty="0">
              <a:latin typeface="Rockwell" panose="02060603020205020403" pitchFamily="18" charset="0"/>
            </a:endParaRPr>
          </a:p>
        </p:txBody>
      </p:sp>
      <p:graphicFrame>
        <p:nvGraphicFramePr>
          <p:cNvPr id="9" name="Table 9">
            <a:extLst>
              <a:ext uri="{FF2B5EF4-FFF2-40B4-BE49-F238E27FC236}">
                <a16:creationId xmlns:a16="http://schemas.microsoft.com/office/drawing/2014/main" id="{3FD5743C-2C1E-4D49-EE7D-8AB06F826A61}"/>
              </a:ext>
            </a:extLst>
          </p:cNvPr>
          <p:cNvGraphicFramePr>
            <a:graphicFrameLocks noGrp="1"/>
          </p:cNvGraphicFramePr>
          <p:nvPr>
            <p:ph idx="4294967295"/>
            <p:extLst>
              <p:ext uri="{D42A27DB-BD31-4B8C-83A1-F6EECF244321}">
                <p14:modId xmlns:p14="http://schemas.microsoft.com/office/powerpoint/2010/main" val="125004409"/>
              </p:ext>
            </p:extLst>
          </p:nvPr>
        </p:nvGraphicFramePr>
        <p:xfrm>
          <a:off x="677336" y="816639"/>
          <a:ext cx="10677429" cy="3726180"/>
        </p:xfrm>
        <a:graphic>
          <a:graphicData uri="http://schemas.openxmlformats.org/drawingml/2006/table">
            <a:tbl>
              <a:tblPr firstRow="1" bandRow="1">
                <a:tableStyleId>{7DF18680-E054-41AD-8BC1-D1AEF772440D}</a:tableStyleId>
              </a:tblPr>
              <a:tblGrid>
                <a:gridCol w="1331505">
                  <a:extLst>
                    <a:ext uri="{9D8B030D-6E8A-4147-A177-3AD203B41FA5}">
                      <a16:colId xmlns:a16="http://schemas.microsoft.com/office/drawing/2014/main" val="45604536"/>
                    </a:ext>
                  </a:extLst>
                </a:gridCol>
                <a:gridCol w="1335132">
                  <a:extLst>
                    <a:ext uri="{9D8B030D-6E8A-4147-A177-3AD203B41FA5}">
                      <a16:colId xmlns:a16="http://schemas.microsoft.com/office/drawing/2014/main" val="3107398875"/>
                    </a:ext>
                  </a:extLst>
                </a:gridCol>
                <a:gridCol w="1335132">
                  <a:extLst>
                    <a:ext uri="{9D8B030D-6E8A-4147-A177-3AD203B41FA5}">
                      <a16:colId xmlns:a16="http://schemas.microsoft.com/office/drawing/2014/main" val="2684708044"/>
                    </a:ext>
                  </a:extLst>
                </a:gridCol>
                <a:gridCol w="1335132">
                  <a:extLst>
                    <a:ext uri="{9D8B030D-6E8A-4147-A177-3AD203B41FA5}">
                      <a16:colId xmlns:a16="http://schemas.microsoft.com/office/drawing/2014/main" val="2739698894"/>
                    </a:ext>
                  </a:extLst>
                </a:gridCol>
                <a:gridCol w="1335132">
                  <a:extLst>
                    <a:ext uri="{9D8B030D-6E8A-4147-A177-3AD203B41FA5}">
                      <a16:colId xmlns:a16="http://schemas.microsoft.com/office/drawing/2014/main" val="1827305752"/>
                    </a:ext>
                  </a:extLst>
                </a:gridCol>
                <a:gridCol w="1335132">
                  <a:extLst>
                    <a:ext uri="{9D8B030D-6E8A-4147-A177-3AD203B41FA5}">
                      <a16:colId xmlns:a16="http://schemas.microsoft.com/office/drawing/2014/main" val="2086845889"/>
                    </a:ext>
                  </a:extLst>
                </a:gridCol>
                <a:gridCol w="1335132">
                  <a:extLst>
                    <a:ext uri="{9D8B030D-6E8A-4147-A177-3AD203B41FA5}">
                      <a16:colId xmlns:a16="http://schemas.microsoft.com/office/drawing/2014/main" val="1686772689"/>
                    </a:ext>
                  </a:extLst>
                </a:gridCol>
                <a:gridCol w="1335132">
                  <a:extLst>
                    <a:ext uri="{9D8B030D-6E8A-4147-A177-3AD203B41FA5}">
                      <a16:colId xmlns:a16="http://schemas.microsoft.com/office/drawing/2014/main" val="4213026953"/>
                    </a:ext>
                  </a:extLst>
                </a:gridCol>
              </a:tblGrid>
              <a:tr h="487433">
                <a:tc>
                  <a:txBody>
                    <a:bodyPr/>
                    <a:lstStyle/>
                    <a:p>
                      <a:r>
                        <a:rPr lang="en-US" sz="1050" dirty="0">
                          <a:solidFill>
                            <a:schemeClr val="bg1">
                              <a:lumMod val="95000"/>
                            </a:schemeClr>
                          </a:solidFill>
                          <a:latin typeface="Rockwell" panose="02060603020205020403" pitchFamily="18" charset="0"/>
                        </a:rPr>
                        <a:t>VARIABLE 1</a:t>
                      </a:r>
                      <a:endParaRPr lang="en-IN" sz="1050" dirty="0">
                        <a:solidFill>
                          <a:schemeClr val="bg1">
                            <a:lumMod val="95000"/>
                          </a:schemeClr>
                        </a:solidFill>
                        <a:latin typeface="Rockwell" panose="02060603020205020403" pitchFamily="18" charset="0"/>
                      </a:endParaRPr>
                    </a:p>
                  </a:txBody>
                  <a:tcPr/>
                </a:tc>
                <a:tc>
                  <a:txBody>
                    <a:bodyPr/>
                    <a:lstStyle/>
                    <a:p>
                      <a:r>
                        <a:rPr lang="en-US" sz="1050" dirty="0">
                          <a:latin typeface="Rockwell" panose="02060603020205020403" pitchFamily="18" charset="0"/>
                        </a:rPr>
                        <a:t>VARIABLE 2</a:t>
                      </a:r>
                      <a:endParaRPr lang="en-IN" sz="1050" dirty="0">
                        <a:latin typeface="Rockwell" panose="02060603020205020403" pitchFamily="18" charset="0"/>
                      </a:endParaRPr>
                    </a:p>
                  </a:txBody>
                  <a:tcPr/>
                </a:tc>
                <a:tc>
                  <a:txBody>
                    <a:bodyPr/>
                    <a:lstStyle/>
                    <a:p>
                      <a:r>
                        <a:rPr lang="en-US" sz="1050" dirty="0">
                          <a:latin typeface="Rockwell" panose="02060603020205020403" pitchFamily="18" charset="0"/>
                        </a:rPr>
                        <a:t>P-VALUE</a:t>
                      </a:r>
                      <a:endParaRPr lang="en-IN" sz="1050" dirty="0">
                        <a:latin typeface="Rockwell" panose="02060603020205020403" pitchFamily="18" charset="0"/>
                      </a:endParaRPr>
                    </a:p>
                  </a:txBody>
                  <a:tcPr/>
                </a:tc>
                <a:tc>
                  <a:txBody>
                    <a:bodyPr/>
                    <a:lstStyle/>
                    <a:p>
                      <a:r>
                        <a:rPr lang="en-US" sz="1050" dirty="0">
                          <a:latin typeface="Rockwell" panose="02060603020205020403" pitchFamily="18" charset="0"/>
                        </a:rPr>
                        <a:t>CORRELATION</a:t>
                      </a:r>
                      <a:endParaRPr lang="en-IN" sz="105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solidFill>
                            <a:schemeClr val="bg1">
                              <a:lumMod val="95000"/>
                            </a:schemeClr>
                          </a:solidFill>
                          <a:latin typeface="Rockwell" panose="02060603020205020403" pitchFamily="18" charset="0"/>
                        </a:rPr>
                        <a:t>VARIABLE 1</a:t>
                      </a:r>
                      <a:endParaRPr lang="en-IN" sz="1050" dirty="0">
                        <a:solidFill>
                          <a:schemeClr val="bg1">
                            <a:lumMod val="95000"/>
                          </a:schemeClr>
                        </a:solidFill>
                        <a:latin typeface="Rockwell" panose="02060603020205020403" pitchFamily="18" charset="0"/>
                      </a:endParaRPr>
                    </a:p>
                    <a:p>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latin typeface="Rockwell" panose="02060603020205020403" pitchFamily="18" charset="0"/>
                        </a:rPr>
                        <a:t>VARIABLE 2</a:t>
                      </a:r>
                      <a:endParaRPr lang="en-IN" sz="1050" dirty="0">
                        <a:latin typeface="Rockwell" panose="02060603020205020403" pitchFamily="18" charset="0"/>
                      </a:endParaRPr>
                    </a:p>
                    <a:p>
                      <a:endParaRPr lang="en-IN" sz="105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latin typeface="Rockwell" panose="02060603020205020403" pitchFamily="18" charset="0"/>
                        </a:rPr>
                        <a:t>P-VALUE</a:t>
                      </a:r>
                      <a:endParaRPr lang="en-IN" sz="1050" dirty="0">
                        <a:latin typeface="Rockwell" panose="02060603020205020403" pitchFamily="18" charset="0"/>
                      </a:endParaRPr>
                    </a:p>
                    <a:p>
                      <a:endParaRPr lang="en-IN" sz="1050" dirty="0">
                        <a:latin typeface="Rockwell" panose="02060603020205020403"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50" dirty="0">
                          <a:latin typeface="Rockwell" panose="02060603020205020403" pitchFamily="18" charset="0"/>
                        </a:rPr>
                        <a:t>CORRELATION</a:t>
                      </a:r>
                      <a:endParaRPr lang="en-IN" sz="1050" dirty="0">
                        <a:latin typeface="Rockwell" panose="02060603020205020403" pitchFamily="18" charset="0"/>
                      </a:endParaRPr>
                    </a:p>
                    <a:p>
                      <a:endParaRPr lang="en-IN" sz="1050" dirty="0">
                        <a:latin typeface="Rockwell" panose="02060603020205020403" pitchFamily="18" charset="0"/>
                      </a:endParaRPr>
                    </a:p>
                  </a:txBody>
                  <a:tcPr/>
                </a:tc>
                <a:extLst>
                  <a:ext uri="{0D108BD9-81ED-4DB2-BD59-A6C34878D82A}">
                    <a16:rowId xmlns:a16="http://schemas.microsoft.com/office/drawing/2014/main" val="3848293893"/>
                  </a:ext>
                </a:extLst>
              </a:tr>
              <a:tr h="593397">
                <a:tc>
                  <a:txBody>
                    <a:bodyPr/>
                    <a:lstStyle/>
                    <a:p>
                      <a:r>
                        <a:rPr lang="en-US" dirty="0"/>
                        <a:t>y1</a:t>
                      </a:r>
                      <a:endParaRPr lang="en-IN" dirty="0"/>
                    </a:p>
                  </a:txBody>
                  <a:tcPr/>
                </a:tc>
                <a:tc>
                  <a:txBody>
                    <a:bodyPr/>
                    <a:lstStyle/>
                    <a:p>
                      <a:r>
                        <a:rPr lang="en-US" dirty="0"/>
                        <a:t>y2</a:t>
                      </a:r>
                      <a:endParaRPr lang="en-IN" dirty="0"/>
                    </a:p>
                  </a:txBody>
                  <a:tcPr/>
                </a:tc>
                <a:tc>
                  <a:txBody>
                    <a:bodyPr/>
                    <a:lstStyle/>
                    <a:p>
                      <a:r>
                        <a:rPr lang="en-IN" dirty="0"/>
                        <a:t>&lt; 2.2e-16</a:t>
                      </a:r>
                    </a:p>
                  </a:txBody>
                  <a:tcPr/>
                </a:tc>
                <a:tc>
                  <a:txBody>
                    <a:bodyPr/>
                    <a:lstStyle/>
                    <a:p>
                      <a:r>
                        <a:rPr lang="en-US" dirty="0"/>
                        <a:t>0.78</a:t>
                      </a:r>
                      <a:endParaRPr lang="en-IN" dirty="0"/>
                    </a:p>
                  </a:txBody>
                  <a:tcPr/>
                </a:tc>
                <a:tc>
                  <a:txBody>
                    <a:bodyPr/>
                    <a:lstStyle/>
                    <a:p>
                      <a:r>
                        <a:rPr lang="en-US" dirty="0"/>
                        <a:t>y2</a:t>
                      </a:r>
                      <a:endParaRPr lang="en-IN" dirty="0"/>
                    </a:p>
                  </a:txBody>
                  <a:tcPr/>
                </a:tc>
                <a:tc>
                  <a:txBody>
                    <a:bodyPr/>
                    <a:lstStyle/>
                    <a:p>
                      <a:r>
                        <a:rPr lang="en-US" dirty="0"/>
                        <a:t>y3</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-0.45</a:t>
                      </a:r>
                      <a:endParaRPr lang="en-IN" dirty="0"/>
                    </a:p>
                  </a:txBody>
                  <a:tcPr/>
                </a:tc>
                <a:extLst>
                  <a:ext uri="{0D108BD9-81ED-4DB2-BD59-A6C34878D82A}">
                    <a16:rowId xmlns:a16="http://schemas.microsoft.com/office/drawing/2014/main" val="1126816614"/>
                  </a:ext>
                </a:extLst>
              </a:tr>
              <a:tr h="593397">
                <a:tc>
                  <a:txBody>
                    <a:bodyPr/>
                    <a:lstStyle/>
                    <a:p>
                      <a:r>
                        <a:rPr lang="en-US" dirty="0"/>
                        <a:t>y1</a:t>
                      </a:r>
                      <a:endParaRPr lang="en-IN" dirty="0"/>
                    </a:p>
                  </a:txBody>
                  <a:tcPr/>
                </a:tc>
                <a:tc>
                  <a:txBody>
                    <a:bodyPr/>
                    <a:lstStyle/>
                    <a:p>
                      <a:r>
                        <a:rPr lang="en-US" dirty="0"/>
                        <a:t>y12</a:t>
                      </a:r>
                      <a:endParaRPr lang="en-IN" dirty="0"/>
                    </a:p>
                  </a:txBody>
                  <a:tcPr/>
                </a:tc>
                <a:tc>
                  <a:txBody>
                    <a:bodyPr/>
                    <a:lstStyle/>
                    <a:p>
                      <a:r>
                        <a:rPr lang="en-IN" dirty="0"/>
                        <a:t>&lt; 2.2e-16</a:t>
                      </a:r>
                    </a:p>
                  </a:txBody>
                  <a:tcPr/>
                </a:tc>
                <a:tc>
                  <a:txBody>
                    <a:bodyPr/>
                    <a:lstStyle/>
                    <a:p>
                      <a:r>
                        <a:rPr lang="en-US" dirty="0"/>
                        <a:t>0.45</a:t>
                      </a:r>
                      <a:endParaRPr lang="en-IN" dirty="0"/>
                    </a:p>
                  </a:txBody>
                  <a:tcPr/>
                </a:tc>
                <a:tc>
                  <a:txBody>
                    <a:bodyPr/>
                    <a:lstStyle/>
                    <a:p>
                      <a:r>
                        <a:rPr lang="en-US" dirty="0"/>
                        <a:t>y11</a:t>
                      </a:r>
                      <a:endParaRPr lang="en-IN" dirty="0"/>
                    </a:p>
                  </a:txBody>
                  <a:tcPr/>
                </a:tc>
                <a:tc>
                  <a:txBody>
                    <a:bodyPr/>
                    <a:lstStyle/>
                    <a:p>
                      <a:r>
                        <a:rPr lang="en-US" dirty="0"/>
                        <a:t>y12</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0.63</a:t>
                      </a:r>
                      <a:endParaRPr lang="en-IN" dirty="0"/>
                    </a:p>
                  </a:txBody>
                  <a:tcPr/>
                </a:tc>
                <a:extLst>
                  <a:ext uri="{0D108BD9-81ED-4DB2-BD59-A6C34878D82A}">
                    <a16:rowId xmlns:a16="http://schemas.microsoft.com/office/drawing/2014/main" val="1561092999"/>
                  </a:ext>
                </a:extLst>
              </a:tr>
              <a:tr h="593397">
                <a:tc>
                  <a:txBody>
                    <a:bodyPr/>
                    <a:lstStyle/>
                    <a:p>
                      <a:r>
                        <a:rPr lang="en-US" dirty="0"/>
                        <a:t>y13</a:t>
                      </a:r>
                      <a:endParaRPr lang="en-IN" dirty="0"/>
                    </a:p>
                  </a:txBody>
                  <a:tcPr/>
                </a:tc>
                <a:tc>
                  <a:txBody>
                    <a:bodyPr/>
                    <a:lstStyle/>
                    <a:p>
                      <a:r>
                        <a:rPr lang="en-US" dirty="0"/>
                        <a:t>y12</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0.8</a:t>
                      </a:r>
                      <a:endParaRPr lang="en-IN" dirty="0"/>
                    </a:p>
                  </a:txBody>
                  <a:tcPr/>
                </a:tc>
                <a:tc>
                  <a:txBody>
                    <a:bodyPr/>
                    <a:lstStyle/>
                    <a:p>
                      <a:r>
                        <a:rPr lang="en-US" dirty="0"/>
                        <a:t>y1</a:t>
                      </a:r>
                      <a:endParaRPr lang="en-IN" dirty="0"/>
                    </a:p>
                  </a:txBody>
                  <a:tcPr/>
                </a:tc>
                <a:tc>
                  <a:txBody>
                    <a:bodyPr/>
                    <a:lstStyle/>
                    <a:p>
                      <a:r>
                        <a:rPr lang="en-US" dirty="0"/>
                        <a:t>y4</a:t>
                      </a:r>
                      <a:endParaRPr lang="en-IN" dirty="0"/>
                    </a:p>
                  </a:txBody>
                  <a:tcPr/>
                </a:tc>
                <a:tc>
                  <a:txBody>
                    <a:bodyPr/>
                    <a:lstStyle/>
                    <a:p>
                      <a:r>
                        <a:rPr lang="en-IN" sz="1800" kern="1200" dirty="0">
                          <a:solidFill>
                            <a:schemeClr val="dk1"/>
                          </a:solidFill>
                          <a:effectLst/>
                          <a:latin typeface="+mn-lt"/>
                          <a:ea typeface="+mn-ea"/>
                          <a:cs typeface="+mn-cs"/>
                        </a:rPr>
                        <a:t>= 0.3175</a:t>
                      </a:r>
                      <a:endParaRPr lang="en-IN" dirty="0"/>
                    </a:p>
                  </a:txBody>
                  <a:tcPr/>
                </a:tc>
                <a:tc>
                  <a:txBody>
                    <a:bodyPr/>
                    <a:lstStyle/>
                    <a:p>
                      <a:r>
                        <a:rPr lang="en-US" dirty="0"/>
                        <a:t>0.02</a:t>
                      </a:r>
                      <a:endParaRPr lang="en-IN" dirty="0"/>
                    </a:p>
                  </a:txBody>
                  <a:tcPr/>
                </a:tc>
                <a:extLst>
                  <a:ext uri="{0D108BD9-81ED-4DB2-BD59-A6C34878D82A}">
                    <a16:rowId xmlns:a16="http://schemas.microsoft.com/office/drawing/2014/main" val="217498705"/>
                  </a:ext>
                </a:extLst>
              </a:tr>
              <a:tr h="593397">
                <a:tc>
                  <a:txBody>
                    <a:bodyPr/>
                    <a:lstStyle/>
                    <a:p>
                      <a:r>
                        <a:rPr lang="en-US" dirty="0"/>
                        <a:t>y13</a:t>
                      </a:r>
                      <a:endParaRPr lang="en-IN" dirty="0"/>
                    </a:p>
                  </a:txBody>
                  <a:tcPr/>
                </a:tc>
                <a:tc>
                  <a:txBody>
                    <a:bodyPr/>
                    <a:lstStyle/>
                    <a:p>
                      <a:r>
                        <a:rPr lang="en-US" dirty="0"/>
                        <a:t>y8</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0.76</a:t>
                      </a:r>
                      <a:endParaRPr lang="en-IN" dirty="0"/>
                    </a:p>
                  </a:txBody>
                  <a:tcPr/>
                </a:tc>
                <a:tc>
                  <a:txBody>
                    <a:bodyPr/>
                    <a:lstStyle/>
                    <a:p>
                      <a:r>
                        <a:rPr lang="en-US" dirty="0"/>
                        <a:t>y1</a:t>
                      </a:r>
                      <a:endParaRPr lang="en-IN" dirty="0"/>
                    </a:p>
                  </a:txBody>
                  <a:tcPr/>
                </a:tc>
                <a:tc>
                  <a:txBody>
                    <a:bodyPr/>
                    <a:lstStyle/>
                    <a:p>
                      <a:r>
                        <a:rPr lang="en-US" dirty="0"/>
                        <a:t>y5</a:t>
                      </a:r>
                      <a:endParaRPr lang="en-IN" dirty="0"/>
                    </a:p>
                  </a:txBody>
                  <a:tcPr/>
                </a:tc>
                <a:tc>
                  <a:txBody>
                    <a:bodyPr/>
                    <a:lstStyle/>
                    <a:p>
                      <a:r>
                        <a:rPr lang="en-IN" sz="1800" kern="1200" dirty="0">
                          <a:solidFill>
                            <a:schemeClr val="dk1"/>
                          </a:solidFill>
                          <a:effectLst/>
                          <a:latin typeface="+mn-lt"/>
                          <a:ea typeface="+mn-ea"/>
                          <a:cs typeface="+mn-cs"/>
                        </a:rPr>
                        <a:t>= 0.1087</a:t>
                      </a:r>
                      <a:endParaRPr lang="en-IN" dirty="0"/>
                    </a:p>
                  </a:txBody>
                  <a:tcPr/>
                </a:tc>
                <a:tc>
                  <a:txBody>
                    <a:bodyPr/>
                    <a:lstStyle/>
                    <a:p>
                      <a:r>
                        <a:rPr lang="en-US" dirty="0"/>
                        <a:t>0.04</a:t>
                      </a:r>
                      <a:endParaRPr lang="en-IN" dirty="0"/>
                    </a:p>
                  </a:txBody>
                  <a:tcPr/>
                </a:tc>
                <a:extLst>
                  <a:ext uri="{0D108BD9-81ED-4DB2-BD59-A6C34878D82A}">
                    <a16:rowId xmlns:a16="http://schemas.microsoft.com/office/drawing/2014/main" val="684181093"/>
                  </a:ext>
                </a:extLst>
              </a:tr>
              <a:tr h="593397">
                <a:tc>
                  <a:txBody>
                    <a:bodyPr/>
                    <a:lstStyle/>
                    <a:p>
                      <a:r>
                        <a:rPr lang="en-US" dirty="0"/>
                        <a:t>y13</a:t>
                      </a:r>
                      <a:endParaRPr lang="en-IN" dirty="0"/>
                    </a:p>
                  </a:txBody>
                  <a:tcPr/>
                </a:tc>
                <a:tc>
                  <a:txBody>
                    <a:bodyPr/>
                    <a:lstStyle/>
                    <a:p>
                      <a:r>
                        <a:rPr lang="en-US" dirty="0"/>
                        <a:t>y11</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0.75</a:t>
                      </a:r>
                      <a:endParaRPr lang="en-IN" dirty="0"/>
                    </a:p>
                  </a:txBody>
                  <a:tcPr/>
                </a:tc>
                <a:tc>
                  <a:txBody>
                    <a:bodyPr/>
                    <a:lstStyle/>
                    <a:p>
                      <a:r>
                        <a:rPr lang="en-US" dirty="0"/>
                        <a:t>y2</a:t>
                      </a:r>
                      <a:endParaRPr lang="en-IN" dirty="0"/>
                    </a:p>
                  </a:txBody>
                  <a:tcPr/>
                </a:tc>
                <a:tc>
                  <a:txBody>
                    <a:bodyPr/>
                    <a:lstStyle/>
                    <a:p>
                      <a:r>
                        <a:rPr lang="en-US" dirty="0"/>
                        <a:t>y13</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&lt; 2.2e-16</a:t>
                      </a:r>
                    </a:p>
                    <a:p>
                      <a:endParaRPr lang="en-IN" dirty="0"/>
                    </a:p>
                  </a:txBody>
                  <a:tcPr/>
                </a:tc>
                <a:tc>
                  <a:txBody>
                    <a:bodyPr/>
                    <a:lstStyle/>
                    <a:p>
                      <a:r>
                        <a:rPr lang="en-US" dirty="0"/>
                        <a:t>0.39</a:t>
                      </a:r>
                      <a:endParaRPr lang="en-IN" dirty="0"/>
                    </a:p>
                  </a:txBody>
                  <a:tcPr/>
                </a:tc>
                <a:extLst>
                  <a:ext uri="{0D108BD9-81ED-4DB2-BD59-A6C34878D82A}">
                    <a16:rowId xmlns:a16="http://schemas.microsoft.com/office/drawing/2014/main" val="2059050596"/>
                  </a:ext>
                </a:extLst>
              </a:tr>
            </a:tbl>
          </a:graphicData>
        </a:graphic>
      </p:graphicFrame>
    </p:spTree>
    <p:extLst>
      <p:ext uri="{BB962C8B-B14F-4D97-AF65-F5344CB8AC3E}">
        <p14:creationId xmlns:p14="http://schemas.microsoft.com/office/powerpoint/2010/main" val="6589363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xEl>
                                              <p:pRg st="0" end="0"/>
                                            </p:txEl>
                                          </p:spTgt>
                                        </p:tgtEl>
                                        <p:attrNameLst>
                                          <p:attrName>style.visibility</p:attrName>
                                        </p:attrNameLst>
                                      </p:cBhvr>
                                      <p:to>
                                        <p:strVal val="visible"/>
                                      </p:to>
                                    </p:set>
                                    <p:animEffect transition="in" filter="fade">
                                      <p:cBhvr>
                                        <p:cTn id="14" dur="1000"/>
                                        <p:tgtEl>
                                          <p:spTgt spid="10">
                                            <p:txEl>
                                              <p:pRg st="0" end="0"/>
                                            </p:txEl>
                                          </p:spTgt>
                                        </p:tgtEl>
                                      </p:cBhvr>
                                    </p:animEffect>
                                    <p:anim calcmode="lin" valueType="num">
                                      <p:cBhvr>
                                        <p:cTn id="15"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EAE15-41A6-C182-4177-88AD42D92AB9}"/>
              </a:ext>
            </a:extLst>
          </p:cNvPr>
          <p:cNvSpPr>
            <a:spLocks noGrp="1"/>
          </p:cNvSpPr>
          <p:nvPr>
            <p:ph type="title"/>
          </p:nvPr>
        </p:nvSpPr>
        <p:spPr>
          <a:xfrm>
            <a:off x="634899" y="525896"/>
            <a:ext cx="4901662" cy="497711"/>
          </a:xfrm>
        </p:spPr>
        <p:txBody>
          <a:bodyPr>
            <a:noAutofit/>
          </a:bodyPr>
          <a:lstStyle/>
          <a:p>
            <a:pPr marL="457200" indent="-457200">
              <a:buFont typeface="Wingdings" panose="05000000000000000000" pitchFamily="2" charset="2"/>
              <a:buChar char="q"/>
            </a:pPr>
            <a:r>
              <a:rPr lang="en-IN" sz="2800" dirty="0">
                <a:solidFill>
                  <a:srgbClr val="002060"/>
                </a:solidFill>
                <a:effectLst/>
                <a:latin typeface="Algerian" panose="04020705040A02060702" pitchFamily="82" charset="0"/>
                <a:ea typeface="Times New Roman" panose="02020603050405020304" pitchFamily="18" charset="0"/>
                <a:cs typeface="Times New Roman" panose="02020603050405020304" pitchFamily="18" charset="0"/>
              </a:rPr>
              <a:t>TWO SAMPLE t-TEST</a:t>
            </a:r>
            <a:endParaRPr lang="en-IN" sz="2800" dirty="0">
              <a:solidFill>
                <a:srgbClr val="002060"/>
              </a:solidFill>
              <a:latin typeface="Algerian" panose="04020705040A02060702" pitchFamily="82" charset="0"/>
            </a:endParaRPr>
          </a:p>
        </p:txBody>
      </p:sp>
      <p:sp>
        <p:nvSpPr>
          <p:cNvPr id="8" name="Text Placeholder 7">
            <a:extLst>
              <a:ext uri="{FF2B5EF4-FFF2-40B4-BE49-F238E27FC236}">
                <a16:creationId xmlns:a16="http://schemas.microsoft.com/office/drawing/2014/main" id="{AFC9EADB-58E1-C4F4-6277-5656723DAEFF}"/>
              </a:ext>
            </a:extLst>
          </p:cNvPr>
          <p:cNvSpPr>
            <a:spLocks noGrp="1"/>
          </p:cNvSpPr>
          <p:nvPr>
            <p:ph type="body" idx="1"/>
          </p:nvPr>
        </p:nvSpPr>
        <p:spPr>
          <a:xfrm>
            <a:off x="254644" y="3692324"/>
            <a:ext cx="9259746" cy="3165676"/>
          </a:xfrm>
          <a:ln>
            <a:solidFill>
              <a:srgbClr val="002060"/>
            </a:solidFill>
          </a:ln>
        </p:spPr>
        <p:txBody>
          <a:bodyPr>
            <a:normAutofit lnSpcReduction="10000"/>
          </a:bodyPr>
          <a:lstStyle/>
          <a:p>
            <a:pPr marL="342900" indent="-342900">
              <a:buAutoNum type="arabicPeriod"/>
            </a:pP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[ASSUMING THAT THE DATA COMES FROM NORMAL POPULATION]</a:t>
            </a:r>
          </a:p>
          <a:p>
            <a:pPr marL="342900" indent="-342900">
              <a:buAutoNum type="arabicPeriod"/>
            </a:pP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Because the p-value of our test</a:t>
            </a:r>
            <a:r>
              <a:rPr lang="en-IN" sz="1800" b="1"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 (0.0002465) </a:t>
            </a: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is less than alpha = 0.05, we reject the null hypothesis of the test. This means we have sufficient evidence to say that the mean rating of players between the two ratings (here pace and dribbling) is different.</a:t>
            </a:r>
          </a:p>
          <a:p>
            <a:pPr marL="457200" indent="-457200">
              <a:buFont typeface="Wingdings 3" charset="2"/>
              <a:buAutoNum type="arabicPeriod"/>
            </a:pP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Because the p-value of our test</a:t>
            </a:r>
            <a:r>
              <a:rPr lang="en-IN" sz="1800" b="1"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 (0.0243) </a:t>
            </a: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is less than alpha = 0.05, we reject the null hypothesis of the test. This means we have sufficient evidence to say that the mean rating of players between the two ratings (here pace and physic) is different.</a:t>
            </a:r>
            <a:endParaRPr lang="en-IN" sz="1800" dirty="0">
              <a:solidFill>
                <a:schemeClr val="accent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buFont typeface="Wingdings 3" charset="2"/>
              <a:buAutoNum type="arabicPeriod"/>
            </a:pP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Because the p-value of our test</a:t>
            </a:r>
            <a:r>
              <a:rPr lang="en-IN" sz="1800" b="1"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 (0.06607) </a:t>
            </a:r>
            <a:r>
              <a:rPr lang="en-IN" sz="1800" dirty="0">
                <a:solidFill>
                  <a:schemeClr val="accent2">
                    <a:lumMod val="50000"/>
                  </a:schemeClr>
                </a:solidFill>
                <a:effectLst/>
                <a:latin typeface="Agency FB" panose="020B0503020202020204" pitchFamily="34" charset="0"/>
                <a:ea typeface="Times New Roman" panose="02020603050405020304" pitchFamily="18" charset="0"/>
                <a:cs typeface="Times New Roman" panose="02020603050405020304" pitchFamily="18" charset="0"/>
              </a:rPr>
              <a:t>is greater  than alpha = 0.05, we fail to reject the null hypothesis of the test. This means we have sufficient evidence to say that the mean rating of players between the two ratings (here dribbling and physic) is not different.</a:t>
            </a:r>
            <a:endParaRPr lang="en-IN" sz="1800" dirty="0">
              <a:solidFill>
                <a:schemeClr val="accent2">
                  <a:lumMod val="50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marL="457200" indent="-457200">
              <a:buAutoNum type="arabicPeriod"/>
            </a:pPr>
            <a:endParaRPr lang="en-IN" dirty="0"/>
          </a:p>
        </p:txBody>
      </p:sp>
      <p:graphicFrame>
        <p:nvGraphicFramePr>
          <p:cNvPr id="4" name="Table 4">
            <a:extLst>
              <a:ext uri="{FF2B5EF4-FFF2-40B4-BE49-F238E27FC236}">
                <a16:creationId xmlns:a16="http://schemas.microsoft.com/office/drawing/2014/main" id="{534BC0F9-5BB6-AFFA-430B-5A96FAD75130}"/>
              </a:ext>
            </a:extLst>
          </p:cNvPr>
          <p:cNvGraphicFramePr>
            <a:graphicFrameLocks noGrp="1"/>
          </p:cNvGraphicFramePr>
          <p:nvPr>
            <p:ph idx="4294967295"/>
            <p:extLst>
              <p:ext uri="{D42A27DB-BD31-4B8C-83A1-F6EECF244321}">
                <p14:modId xmlns:p14="http://schemas.microsoft.com/office/powerpoint/2010/main" val="3763151653"/>
              </p:ext>
            </p:extLst>
          </p:nvPr>
        </p:nvGraphicFramePr>
        <p:xfrm>
          <a:off x="335666" y="1447800"/>
          <a:ext cx="8596140" cy="1981200"/>
        </p:xfrm>
        <a:graphic>
          <a:graphicData uri="http://schemas.openxmlformats.org/drawingml/2006/table">
            <a:tbl>
              <a:tblPr firstRow="1" bandRow="1">
                <a:tableStyleId>{F5AB1C69-6EDB-4FF4-983F-18BD219EF322}</a:tableStyleId>
              </a:tblPr>
              <a:tblGrid>
                <a:gridCol w="1719228">
                  <a:extLst>
                    <a:ext uri="{9D8B030D-6E8A-4147-A177-3AD203B41FA5}">
                      <a16:colId xmlns:a16="http://schemas.microsoft.com/office/drawing/2014/main" val="1018560808"/>
                    </a:ext>
                  </a:extLst>
                </a:gridCol>
                <a:gridCol w="1719228">
                  <a:extLst>
                    <a:ext uri="{9D8B030D-6E8A-4147-A177-3AD203B41FA5}">
                      <a16:colId xmlns:a16="http://schemas.microsoft.com/office/drawing/2014/main" val="2486014633"/>
                    </a:ext>
                  </a:extLst>
                </a:gridCol>
                <a:gridCol w="1719228">
                  <a:extLst>
                    <a:ext uri="{9D8B030D-6E8A-4147-A177-3AD203B41FA5}">
                      <a16:colId xmlns:a16="http://schemas.microsoft.com/office/drawing/2014/main" val="1574142938"/>
                    </a:ext>
                  </a:extLst>
                </a:gridCol>
                <a:gridCol w="1719228">
                  <a:extLst>
                    <a:ext uri="{9D8B030D-6E8A-4147-A177-3AD203B41FA5}">
                      <a16:colId xmlns:a16="http://schemas.microsoft.com/office/drawing/2014/main" val="3791183205"/>
                    </a:ext>
                  </a:extLst>
                </a:gridCol>
                <a:gridCol w="1719228">
                  <a:extLst>
                    <a:ext uri="{9D8B030D-6E8A-4147-A177-3AD203B41FA5}">
                      <a16:colId xmlns:a16="http://schemas.microsoft.com/office/drawing/2014/main" val="1535838553"/>
                    </a:ext>
                  </a:extLst>
                </a:gridCol>
              </a:tblGrid>
              <a:tr h="553937">
                <a:tc>
                  <a:txBody>
                    <a:bodyPr/>
                    <a:lstStyle/>
                    <a:p>
                      <a:r>
                        <a:rPr lang="en-US" sz="1600" dirty="0">
                          <a:latin typeface="Rockwell" panose="02060603020205020403" pitchFamily="18" charset="0"/>
                        </a:rPr>
                        <a:t>VARIABLE 1</a:t>
                      </a:r>
                      <a:endParaRPr lang="en-IN" sz="1600" dirty="0">
                        <a:latin typeface="Rockwell" panose="02060603020205020403" pitchFamily="18" charset="0"/>
                      </a:endParaRPr>
                    </a:p>
                  </a:txBody>
                  <a:tcPr/>
                </a:tc>
                <a:tc>
                  <a:txBody>
                    <a:bodyPr/>
                    <a:lstStyle/>
                    <a:p>
                      <a:r>
                        <a:rPr lang="en-US" sz="1600" dirty="0">
                          <a:latin typeface="Rockwell" panose="02060603020205020403" pitchFamily="18" charset="0"/>
                        </a:rPr>
                        <a:t>VARIABLE 2</a:t>
                      </a:r>
                      <a:endParaRPr lang="en-IN" sz="1600" dirty="0">
                        <a:latin typeface="Rockwell" panose="02060603020205020403" pitchFamily="18" charset="0"/>
                      </a:endParaRPr>
                    </a:p>
                  </a:txBody>
                  <a:tcPr/>
                </a:tc>
                <a:tc>
                  <a:txBody>
                    <a:bodyPr/>
                    <a:lstStyle/>
                    <a:p>
                      <a:r>
                        <a:rPr lang="en-US" sz="1600" dirty="0">
                          <a:latin typeface="Rockwell" panose="02060603020205020403" pitchFamily="18" charset="0"/>
                        </a:rPr>
                        <a:t>P-VALUE</a:t>
                      </a:r>
                      <a:endParaRPr lang="en-IN" sz="1600" dirty="0">
                        <a:latin typeface="Rockwell" panose="02060603020205020403" pitchFamily="18" charset="0"/>
                      </a:endParaRPr>
                    </a:p>
                  </a:txBody>
                  <a:tcPr/>
                </a:tc>
                <a:tc>
                  <a:txBody>
                    <a:bodyPr/>
                    <a:lstStyle/>
                    <a:p>
                      <a:r>
                        <a:rPr lang="en-US" dirty="0"/>
                        <a:t> </a:t>
                      </a:r>
                      <a:r>
                        <a:rPr lang="en-US" sz="1600" dirty="0">
                          <a:latin typeface="Rockwell" panose="02060603020205020403" pitchFamily="18" charset="0"/>
                        </a:rPr>
                        <a:t>MEAN OF VARIABLE 1</a:t>
                      </a:r>
                      <a:endParaRPr lang="en-IN" sz="1600" dirty="0">
                        <a:latin typeface="Rockwell" panose="02060603020205020403" pitchFamily="18" charset="0"/>
                      </a:endParaRPr>
                    </a:p>
                  </a:txBody>
                  <a:tcPr/>
                </a:tc>
                <a:tc>
                  <a:txBody>
                    <a:bodyPr/>
                    <a:lstStyle/>
                    <a:p>
                      <a:r>
                        <a:rPr lang="en-US" sz="1600" dirty="0">
                          <a:latin typeface="Rockwell" panose="02060603020205020403" pitchFamily="18" charset="0"/>
                        </a:rPr>
                        <a:t>MEAN OF VARIABLE 2</a:t>
                      </a:r>
                      <a:endParaRPr lang="en-IN" sz="1600" dirty="0">
                        <a:latin typeface="Rockwell" panose="02060603020205020403" pitchFamily="18" charset="0"/>
                      </a:endParaRPr>
                    </a:p>
                  </a:txBody>
                  <a:tcPr/>
                </a:tc>
                <a:extLst>
                  <a:ext uri="{0D108BD9-81ED-4DB2-BD59-A6C34878D82A}">
                    <a16:rowId xmlns:a16="http://schemas.microsoft.com/office/drawing/2014/main" val="1590725851"/>
                  </a:ext>
                </a:extLst>
              </a:tr>
              <a:tr h="336978">
                <a:tc>
                  <a:txBody>
                    <a:bodyPr/>
                    <a:lstStyle/>
                    <a:p>
                      <a:r>
                        <a:rPr lang="en-US" dirty="0"/>
                        <a:t>y10</a:t>
                      </a:r>
                      <a:endParaRPr lang="en-IN" dirty="0"/>
                    </a:p>
                  </a:txBody>
                  <a:tcPr/>
                </a:tc>
                <a:tc>
                  <a:txBody>
                    <a:bodyPr/>
                    <a:lstStyle/>
                    <a:p>
                      <a:r>
                        <a:rPr lang="en-US" dirty="0"/>
                        <a:t>y13</a:t>
                      </a:r>
                      <a:endParaRPr lang="en-IN" dirty="0"/>
                    </a:p>
                  </a:txBody>
                  <a:tcPr/>
                </a:tc>
                <a:tc>
                  <a:txBody>
                    <a:bodyPr/>
                    <a:lstStyle/>
                    <a:p>
                      <a:r>
                        <a:rPr lang="en-IN" sz="1800" kern="1200" dirty="0">
                          <a:solidFill>
                            <a:schemeClr val="dk1"/>
                          </a:solidFill>
                          <a:effectLst/>
                          <a:latin typeface="+mn-lt"/>
                          <a:ea typeface="+mn-ea"/>
                          <a:cs typeface="+mn-cs"/>
                        </a:rPr>
                        <a:t>= 0.0002465</a:t>
                      </a:r>
                      <a:endParaRPr lang="en-IN" dirty="0"/>
                    </a:p>
                  </a:txBody>
                  <a:tcPr/>
                </a:tc>
                <a:tc>
                  <a:txBody>
                    <a:bodyPr/>
                    <a:lstStyle/>
                    <a:p>
                      <a:r>
                        <a:rPr lang="en-IN" sz="1800" kern="1200" dirty="0">
                          <a:solidFill>
                            <a:schemeClr val="dk1"/>
                          </a:solidFill>
                          <a:effectLst/>
                          <a:latin typeface="+mn-lt"/>
                          <a:ea typeface="+mn-ea"/>
                          <a:cs typeface="+mn-cs"/>
                        </a:rPr>
                        <a:t>71.34633 </a:t>
                      </a:r>
                      <a:endParaRPr lang="en-IN" dirty="0"/>
                    </a:p>
                  </a:txBody>
                  <a:tcPr/>
                </a:tc>
                <a:tc>
                  <a:txBody>
                    <a:bodyPr/>
                    <a:lstStyle/>
                    <a:p>
                      <a:r>
                        <a:rPr lang="en-IN" sz="1800" kern="1200" dirty="0">
                          <a:solidFill>
                            <a:schemeClr val="dk1"/>
                          </a:solidFill>
                          <a:effectLst/>
                          <a:latin typeface="+mn-lt"/>
                          <a:ea typeface="+mn-ea"/>
                          <a:cs typeface="+mn-cs"/>
                        </a:rPr>
                        <a:t>72.59633</a:t>
                      </a:r>
                      <a:endParaRPr lang="en-IN" dirty="0"/>
                    </a:p>
                  </a:txBody>
                  <a:tcPr/>
                </a:tc>
                <a:extLst>
                  <a:ext uri="{0D108BD9-81ED-4DB2-BD59-A6C34878D82A}">
                    <a16:rowId xmlns:a16="http://schemas.microsoft.com/office/drawing/2014/main" val="4042105714"/>
                  </a:ext>
                </a:extLst>
              </a:tr>
              <a:tr h="336978">
                <a:tc>
                  <a:txBody>
                    <a:bodyPr/>
                    <a:lstStyle/>
                    <a:p>
                      <a:r>
                        <a:rPr lang="en-US" dirty="0"/>
                        <a:t>y10</a:t>
                      </a:r>
                      <a:endParaRPr lang="en-IN" dirty="0"/>
                    </a:p>
                  </a:txBody>
                  <a:tcPr/>
                </a:tc>
                <a:tc>
                  <a:txBody>
                    <a:bodyPr/>
                    <a:lstStyle/>
                    <a:p>
                      <a:r>
                        <a:rPr lang="en-US" dirty="0"/>
                        <a:t>y15</a:t>
                      </a:r>
                      <a:endParaRPr lang="en-IN" dirty="0"/>
                    </a:p>
                  </a:txBody>
                  <a:tcPr/>
                </a:tc>
                <a:tc>
                  <a:txBody>
                    <a:bodyPr/>
                    <a:lstStyle/>
                    <a:p>
                      <a:r>
                        <a:rPr lang="en-IN" sz="1800" kern="1200" dirty="0">
                          <a:solidFill>
                            <a:schemeClr val="dk1"/>
                          </a:solidFill>
                          <a:effectLst/>
                          <a:latin typeface="+mn-lt"/>
                          <a:ea typeface="+mn-ea"/>
                          <a:cs typeface="+mn-cs"/>
                        </a:rPr>
                        <a:t>= 0.0243</a:t>
                      </a:r>
                      <a:endParaRPr lang="en-IN" dirty="0"/>
                    </a:p>
                  </a:txBody>
                  <a:tcPr/>
                </a:tc>
                <a:tc>
                  <a:txBody>
                    <a:bodyPr/>
                    <a:lstStyle/>
                    <a:p>
                      <a:r>
                        <a:rPr lang="en-IN" sz="1800" kern="1200" dirty="0">
                          <a:solidFill>
                            <a:schemeClr val="dk1"/>
                          </a:solidFill>
                          <a:effectLst/>
                          <a:latin typeface="+mn-lt"/>
                          <a:ea typeface="+mn-ea"/>
                          <a:cs typeface="+mn-cs"/>
                        </a:rPr>
                        <a:t>71.34633 </a:t>
                      </a:r>
                      <a:endParaRPr lang="en-IN" dirty="0"/>
                    </a:p>
                  </a:txBody>
                  <a:tcPr/>
                </a:tc>
                <a:tc>
                  <a:txBody>
                    <a:bodyPr/>
                    <a:lstStyle/>
                    <a:p>
                      <a:r>
                        <a:rPr lang="en-IN" sz="1800" kern="1200" dirty="0">
                          <a:solidFill>
                            <a:schemeClr val="dk1"/>
                          </a:solidFill>
                          <a:effectLst/>
                          <a:latin typeface="+mn-lt"/>
                          <a:ea typeface="+mn-ea"/>
                          <a:cs typeface="+mn-cs"/>
                        </a:rPr>
                        <a:t>72.10690</a:t>
                      </a:r>
                      <a:endParaRPr lang="en-IN" dirty="0"/>
                    </a:p>
                  </a:txBody>
                  <a:tcPr/>
                </a:tc>
                <a:extLst>
                  <a:ext uri="{0D108BD9-81ED-4DB2-BD59-A6C34878D82A}">
                    <a16:rowId xmlns:a16="http://schemas.microsoft.com/office/drawing/2014/main" val="3308952652"/>
                  </a:ext>
                </a:extLst>
              </a:tr>
              <a:tr h="581634">
                <a:tc>
                  <a:txBody>
                    <a:bodyPr/>
                    <a:lstStyle/>
                    <a:p>
                      <a:r>
                        <a:rPr lang="en-US" dirty="0"/>
                        <a:t>y13</a:t>
                      </a:r>
                      <a:endParaRPr lang="en-IN" dirty="0"/>
                    </a:p>
                  </a:txBody>
                  <a:tcPr/>
                </a:tc>
                <a:tc>
                  <a:txBody>
                    <a:bodyPr/>
                    <a:lstStyle/>
                    <a:p>
                      <a:r>
                        <a:rPr lang="en-US" dirty="0"/>
                        <a:t>y15</a:t>
                      </a:r>
                      <a:endParaRPr lang="en-IN"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 0.06607</a:t>
                      </a:r>
                    </a:p>
                    <a:p>
                      <a:endParaRPr lang="en-IN" dirty="0"/>
                    </a:p>
                  </a:txBody>
                  <a:tcPr/>
                </a:tc>
                <a:tc>
                  <a:txBody>
                    <a:bodyPr/>
                    <a:lstStyle/>
                    <a:p>
                      <a:r>
                        <a:rPr lang="en-IN" sz="1800" kern="1200" dirty="0">
                          <a:solidFill>
                            <a:schemeClr val="dk1"/>
                          </a:solidFill>
                          <a:effectLst/>
                          <a:latin typeface="+mn-lt"/>
                          <a:ea typeface="+mn-ea"/>
                          <a:cs typeface="+mn-cs"/>
                        </a:rPr>
                        <a:t>72.59633</a:t>
                      </a:r>
                      <a:endParaRPr lang="en-IN" dirty="0"/>
                    </a:p>
                  </a:txBody>
                  <a:tcPr/>
                </a:tc>
                <a:tc>
                  <a:txBody>
                    <a:bodyPr/>
                    <a:lstStyle/>
                    <a:p>
                      <a:r>
                        <a:rPr lang="en-IN" sz="1800" kern="1200" dirty="0">
                          <a:solidFill>
                            <a:schemeClr val="dk1"/>
                          </a:solidFill>
                          <a:effectLst/>
                          <a:latin typeface="+mn-lt"/>
                          <a:ea typeface="+mn-ea"/>
                          <a:cs typeface="+mn-cs"/>
                        </a:rPr>
                        <a:t>72.10690</a:t>
                      </a:r>
                      <a:endParaRPr lang="en-IN" dirty="0"/>
                    </a:p>
                  </a:txBody>
                  <a:tcPr/>
                </a:tc>
                <a:extLst>
                  <a:ext uri="{0D108BD9-81ED-4DB2-BD59-A6C34878D82A}">
                    <a16:rowId xmlns:a16="http://schemas.microsoft.com/office/drawing/2014/main" val="2285622198"/>
                  </a:ext>
                </a:extLst>
              </a:tr>
            </a:tbl>
          </a:graphicData>
        </a:graphic>
      </p:graphicFrame>
    </p:spTree>
    <p:extLst>
      <p:ext uri="{BB962C8B-B14F-4D97-AF65-F5344CB8AC3E}">
        <p14:creationId xmlns:p14="http://schemas.microsoft.com/office/powerpoint/2010/main" val="7891707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1000"/>
                                        <p:tgtEl>
                                          <p:spTgt spid="8">
                                            <p:bg/>
                                          </p:spTgt>
                                        </p:tgtEl>
                                      </p:cBhvr>
                                    </p:animEffect>
                                    <p:anim calcmode="lin" valueType="num">
                                      <p:cBhvr>
                                        <p:cTn id="8" dur="1000" fill="hold"/>
                                        <p:tgtEl>
                                          <p:spTgt spid="8">
                                            <p:bg/>
                                          </p:spTgt>
                                        </p:tgtEl>
                                        <p:attrNameLst>
                                          <p:attrName>ppt_x</p:attrName>
                                        </p:attrNameLst>
                                      </p:cBhvr>
                                      <p:tavLst>
                                        <p:tav tm="0">
                                          <p:val>
                                            <p:strVal val="#ppt_x"/>
                                          </p:val>
                                        </p:tav>
                                        <p:tav tm="100000">
                                          <p:val>
                                            <p:strVal val="#ppt_x"/>
                                          </p:val>
                                        </p:tav>
                                      </p:tavLst>
                                    </p:anim>
                                    <p:anim calcmode="lin" valueType="num">
                                      <p:cBhvr>
                                        <p:cTn id="9" dur="1000" fill="hold"/>
                                        <p:tgtEl>
                                          <p:spTgt spid="8">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fade">
                                      <p:cBhvr>
                                        <p:cTn id="28" dur="1000"/>
                                        <p:tgtEl>
                                          <p:spTgt spid="8">
                                            <p:txEl>
                                              <p:pRg st="2" end="2"/>
                                            </p:txEl>
                                          </p:spTgt>
                                        </p:tgtEl>
                                      </p:cBhvr>
                                    </p:animEffect>
                                    <p:anim calcmode="lin" valueType="num">
                                      <p:cBhvr>
                                        <p:cTn id="29"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animEffect transition="in" filter="fade">
                                      <p:cBhvr>
                                        <p:cTn id="35" dur="1000"/>
                                        <p:tgtEl>
                                          <p:spTgt spid="8">
                                            <p:txEl>
                                              <p:pRg st="3" end="3"/>
                                            </p:txEl>
                                          </p:spTgt>
                                        </p:tgtEl>
                                      </p:cBhvr>
                                    </p:animEffect>
                                    <p:anim calcmode="lin" valueType="num">
                                      <p:cBhvr>
                                        <p:cTn id="36"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8820-E65B-8475-4EFD-0EB2E115109C}"/>
              </a:ext>
            </a:extLst>
          </p:cNvPr>
          <p:cNvSpPr>
            <a:spLocks noGrp="1"/>
          </p:cNvSpPr>
          <p:nvPr>
            <p:ph type="title"/>
          </p:nvPr>
        </p:nvSpPr>
        <p:spPr>
          <a:xfrm>
            <a:off x="411116" y="-1"/>
            <a:ext cx="6441097" cy="576263"/>
          </a:xfrm>
        </p:spPr>
        <p:txBody>
          <a:bodyPr>
            <a:normAutofit fontScale="90000"/>
          </a:bodyPr>
          <a:lstStyle/>
          <a:p>
            <a:pPr marL="457200" indent="-457200">
              <a:buFont typeface="Wingdings" panose="05000000000000000000" pitchFamily="2" charset="2"/>
              <a:buChar char="q"/>
            </a:pPr>
            <a:r>
              <a:rPr lang="en-IN" sz="3200" dirty="0">
                <a:solidFill>
                  <a:srgbClr val="002060"/>
                </a:solidFill>
                <a:latin typeface="Algerian" panose="04020705040A02060702" pitchFamily="82" charset="0"/>
              </a:rPr>
              <a:t>ANOVA(</a:t>
            </a:r>
            <a:r>
              <a:rPr lang="en-IN" sz="3100" dirty="0">
                <a:solidFill>
                  <a:srgbClr val="002060"/>
                </a:solidFill>
                <a:effectLst/>
                <a:latin typeface="Algerian" panose="04020705040A02060702" pitchFamily="82" charset="0"/>
                <a:ea typeface="Times New Roman" panose="02020603050405020304" pitchFamily="18" charset="0"/>
                <a:cs typeface="Times New Roman" panose="02020603050405020304" pitchFamily="18" charset="0"/>
              </a:rPr>
              <a:t>analysis of variance)</a:t>
            </a:r>
            <a:endParaRPr lang="en-IN" sz="3100" dirty="0">
              <a:solidFill>
                <a:srgbClr val="002060"/>
              </a:solidFill>
              <a:latin typeface="Algerian" panose="04020705040A02060702" pitchFamily="82" charset="0"/>
            </a:endParaRPr>
          </a:p>
        </p:txBody>
      </p:sp>
      <p:sp>
        <p:nvSpPr>
          <p:cNvPr id="3" name="Text Placeholder 2">
            <a:extLst>
              <a:ext uri="{FF2B5EF4-FFF2-40B4-BE49-F238E27FC236}">
                <a16:creationId xmlns:a16="http://schemas.microsoft.com/office/drawing/2014/main" id="{3F43E52D-126B-8EC2-7145-6FE412258C35}"/>
              </a:ext>
            </a:extLst>
          </p:cNvPr>
          <p:cNvSpPr>
            <a:spLocks noGrp="1"/>
          </p:cNvSpPr>
          <p:nvPr>
            <p:ph type="body" idx="1"/>
          </p:nvPr>
        </p:nvSpPr>
        <p:spPr>
          <a:xfrm>
            <a:off x="675749" y="576262"/>
            <a:ext cx="4185619" cy="1359858"/>
          </a:xfrm>
          <a:ln>
            <a:solidFill>
              <a:schemeClr val="tx2">
                <a:lumMod val="50000"/>
              </a:schemeClr>
            </a:solidFill>
          </a:ln>
        </p:spPr>
        <p:txBody>
          <a:bodyPr/>
          <a:lstStyle/>
          <a:p>
            <a:r>
              <a:rPr lang="en-IN" sz="1200" dirty="0">
                <a:solidFill>
                  <a:schemeClr val="accent6">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An ANOVA test is a way to find out if survey or experiment results are significant. In other words, they help you to figure out if you need to reject the null hypothesis or accept the alternate hypothesis. Basically, we’re testing groups to see if there’s a significant difference between them</a:t>
            </a:r>
            <a:r>
              <a:rPr lang="en-IN" sz="1800" dirty="0">
                <a:solidFill>
                  <a:srgbClr val="0D0D0D"/>
                </a:solidFill>
                <a:effectLst/>
                <a:latin typeface="Rockwell" panose="02060603020205020403" pitchFamily="18" charset="0"/>
                <a:ea typeface="Times New Roman" panose="02020603050405020304" pitchFamily="18" charset="0"/>
                <a:cs typeface="Times New Roman" panose="02020603050405020304" pitchFamily="18" charset="0"/>
              </a:rPr>
              <a:t>.</a:t>
            </a:r>
            <a:endParaRPr lang="en-IN" dirty="0"/>
          </a:p>
        </p:txBody>
      </p:sp>
      <p:sp>
        <p:nvSpPr>
          <p:cNvPr id="5" name="Text Placeholder 4">
            <a:extLst>
              <a:ext uri="{FF2B5EF4-FFF2-40B4-BE49-F238E27FC236}">
                <a16:creationId xmlns:a16="http://schemas.microsoft.com/office/drawing/2014/main" id="{A9F8B185-CB8C-D72B-FF3E-048B9372B7FB}"/>
              </a:ext>
            </a:extLst>
          </p:cNvPr>
          <p:cNvSpPr>
            <a:spLocks noGrp="1"/>
          </p:cNvSpPr>
          <p:nvPr>
            <p:ph type="body" sz="quarter" idx="3"/>
          </p:nvPr>
        </p:nvSpPr>
        <p:spPr>
          <a:xfrm>
            <a:off x="169704" y="2014671"/>
            <a:ext cx="6682509" cy="2667121"/>
          </a:xfrm>
          <a:ln>
            <a:solidFill>
              <a:schemeClr val="accent3">
                <a:lumMod val="50000"/>
              </a:schemeClr>
            </a:solidFill>
          </a:ln>
        </p:spPr>
        <p:txBody>
          <a:bodyPr/>
          <a:lstStyle/>
          <a:p>
            <a:pPr>
              <a:lnSpc>
                <a:spcPct val="107000"/>
              </a:lnSpc>
              <a:spcAft>
                <a:spcPts val="800"/>
              </a:spcAft>
            </a:pPr>
            <a:r>
              <a:rPr lang="en-IN" sz="1200" dirty="0">
                <a:solidFill>
                  <a:schemeClr val="accent6">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We want to set up the test hypothesis such that- </a:t>
            </a:r>
          </a:p>
          <a:p>
            <a:pPr>
              <a:lnSpc>
                <a:spcPct val="107000"/>
              </a:lnSpc>
              <a:spcAft>
                <a:spcPts val="800"/>
              </a:spcAft>
            </a:pPr>
            <a:r>
              <a:rPr lang="en-IN" sz="1200" dirty="0">
                <a:solidFill>
                  <a:schemeClr val="accent6">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Null hypothesis( Ho ) : There is no effect of the amount of each factor (other ratings) used on the overall rating of the players. </a:t>
            </a:r>
          </a:p>
          <a:p>
            <a:pPr>
              <a:lnSpc>
                <a:spcPct val="107000"/>
              </a:lnSpc>
              <a:spcAft>
                <a:spcPts val="800"/>
              </a:spcAft>
            </a:pPr>
            <a:r>
              <a:rPr lang="en-IN" sz="1200" dirty="0">
                <a:solidFill>
                  <a:schemeClr val="accent6">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Against </a:t>
            </a:r>
          </a:p>
          <a:p>
            <a:pPr>
              <a:lnSpc>
                <a:spcPct val="107000"/>
              </a:lnSpc>
              <a:spcAft>
                <a:spcPts val="800"/>
              </a:spcAft>
            </a:pPr>
            <a:r>
              <a:rPr lang="en-IN" sz="1200" dirty="0">
                <a:solidFill>
                  <a:schemeClr val="accent6">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Alternative hypothesis( H1 ) : There is a significant effect of the amount of each factor(other ratings)  used on the overall rating of the players.</a:t>
            </a:r>
          </a:p>
          <a:p>
            <a:endParaRPr lang="en-IN" dirty="0"/>
          </a:p>
        </p:txBody>
      </p:sp>
      <p:sp>
        <p:nvSpPr>
          <p:cNvPr id="6" name="Content Placeholder 5">
            <a:extLst>
              <a:ext uri="{FF2B5EF4-FFF2-40B4-BE49-F238E27FC236}">
                <a16:creationId xmlns:a16="http://schemas.microsoft.com/office/drawing/2014/main" id="{D2FBC9AB-1B43-1140-4E32-DCA580532457}"/>
              </a:ext>
            </a:extLst>
          </p:cNvPr>
          <p:cNvSpPr>
            <a:spLocks noGrp="1"/>
          </p:cNvSpPr>
          <p:nvPr>
            <p:ph sz="quarter" idx="4"/>
          </p:nvPr>
        </p:nvSpPr>
        <p:spPr>
          <a:xfrm>
            <a:off x="1759352" y="4907666"/>
            <a:ext cx="9398643" cy="1713054"/>
          </a:xfrm>
          <a:ln>
            <a:solidFill>
              <a:schemeClr val="tx2">
                <a:lumMod val="75000"/>
              </a:schemeClr>
            </a:solidFill>
          </a:ln>
        </p:spPr>
        <p:txBody>
          <a:bodyPr>
            <a:normAutofit/>
          </a:bodyPr>
          <a:lstStyle/>
          <a:p>
            <a:pPr>
              <a:buClr>
                <a:schemeClr val="tx2">
                  <a:lumMod val="75000"/>
                </a:schemeClr>
              </a:buClr>
            </a:pP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From the above </a:t>
            </a:r>
            <a:r>
              <a:rPr lang="en-IN" dirty="0" err="1">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anova</a:t>
            </a: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 table </a:t>
            </a:r>
            <a:r>
              <a:rPr lang="en-IN" dirty="0" err="1">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results,we</a:t>
            </a: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 can infer that there is a significant effect of the factors Potential </a:t>
            </a:r>
            <a:r>
              <a:rPr lang="en-IN" dirty="0" err="1">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Rating,Weight,Pace</a:t>
            </a: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 Rating ,Shooting </a:t>
            </a:r>
            <a:r>
              <a:rPr lang="en-IN" dirty="0" err="1">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Rating,Passing</a:t>
            </a: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 Rating, Defending Rating ,Physic Rating on the response variable Overall </a:t>
            </a:r>
            <a:r>
              <a:rPr lang="en-IN" dirty="0" err="1">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Rating.Based</a:t>
            </a:r>
            <a:r>
              <a:rPr lang="en-IN"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 on the above observations We reject the null hypothesis that there is no effect of the amount of each factor (other ratings) used on the overall rating of the players.</a:t>
            </a:r>
          </a:p>
          <a:p>
            <a:endParaRPr lang="en-IN" dirty="0"/>
          </a:p>
        </p:txBody>
      </p:sp>
      <p:pic>
        <p:nvPicPr>
          <p:cNvPr id="7" name="Content Placeholder 6">
            <a:extLst>
              <a:ext uri="{FF2B5EF4-FFF2-40B4-BE49-F238E27FC236}">
                <a16:creationId xmlns:a16="http://schemas.microsoft.com/office/drawing/2014/main" id="{A32A7CEE-65A0-118C-26C2-5CDC5CFD0585}"/>
              </a:ext>
            </a:extLst>
          </p:cNvPr>
          <p:cNvPicPr>
            <a:picLocks noGrp="1" noChangeAspect="1"/>
          </p:cNvPicPr>
          <p:nvPr>
            <p:ph sz="half" idx="2"/>
          </p:nvPr>
        </p:nvPicPr>
        <p:blipFill>
          <a:blip r:embed="rId2"/>
          <a:stretch>
            <a:fillRect/>
          </a:stretch>
        </p:blipFill>
        <p:spPr>
          <a:xfrm>
            <a:off x="6920863" y="1493810"/>
            <a:ext cx="5101433" cy="3266533"/>
          </a:xfrm>
          <a:prstGeom prst="rect">
            <a:avLst/>
          </a:prstGeom>
        </p:spPr>
      </p:pic>
    </p:spTree>
    <p:extLst>
      <p:ext uri="{BB962C8B-B14F-4D97-AF65-F5344CB8AC3E}">
        <p14:creationId xmlns:p14="http://schemas.microsoft.com/office/powerpoint/2010/main" val="37978064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fade">
                                      <p:cBhvr>
                                        <p:cTn id="35" dur="1000"/>
                                        <p:tgtEl>
                                          <p:spTgt spid="5">
                                            <p:txEl>
                                              <p:pRg st="3" end="3"/>
                                            </p:txEl>
                                          </p:spTgt>
                                        </p:tgtEl>
                                      </p:cBhvr>
                                    </p:animEffect>
                                    <p:anim calcmode="lin" valueType="num">
                                      <p:cBhvr>
                                        <p:cTn id="36"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uiExpand="1" build="p"/>
      <p:bldP spid="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3C0F-B8B3-98BA-4F46-76EC6C2DE05E}"/>
              </a:ext>
            </a:extLst>
          </p:cNvPr>
          <p:cNvSpPr>
            <a:spLocks noGrp="1"/>
          </p:cNvSpPr>
          <p:nvPr>
            <p:ph type="title"/>
          </p:nvPr>
        </p:nvSpPr>
        <p:spPr>
          <a:xfrm>
            <a:off x="285749" y="41565"/>
            <a:ext cx="10759787" cy="332726"/>
          </a:xfrm>
        </p:spPr>
        <p:txBody>
          <a:bodyPr>
            <a:normAutofit fontScale="90000"/>
          </a:bodyPr>
          <a:lstStyle/>
          <a:p>
            <a:pPr marL="342900" indent="-342900">
              <a:buFont typeface="Wingdings" panose="05000000000000000000" pitchFamily="2" charset="2"/>
              <a:buChar char="q"/>
            </a:pPr>
            <a:r>
              <a:rPr lang="en-IN" sz="2200" dirty="0">
                <a:solidFill>
                  <a:srgbClr val="7030A0"/>
                </a:solidFill>
                <a:effectLst/>
                <a:latin typeface="Algerian" panose="04020705040A02060702" pitchFamily="82" charset="0"/>
                <a:ea typeface="Times New Roman" panose="02020603050405020304" pitchFamily="18" charset="0"/>
                <a:cs typeface="Vrinda" panose="020B0502040204020203" pitchFamily="34" charset="0"/>
              </a:rPr>
              <a:t>REGRESSION ANALYSIS:- </a:t>
            </a:r>
            <a:r>
              <a:rPr lang="en-IN" sz="2200" dirty="0">
                <a:solidFill>
                  <a:srgbClr val="0070C0"/>
                </a:solidFill>
                <a:effectLst/>
                <a:latin typeface="Algerian" panose="04020705040A02060702" pitchFamily="82" charset="0"/>
                <a:ea typeface="Times New Roman" panose="02020603050405020304" pitchFamily="18" charset="0"/>
                <a:cs typeface="Vrinda" panose="020B0502040204020203" pitchFamily="34" charset="0"/>
              </a:rPr>
              <a:t>(1</a:t>
            </a:r>
            <a:r>
              <a:rPr lang="en-IN" sz="2200" dirty="0">
                <a:solidFill>
                  <a:srgbClr val="00B0F0"/>
                </a:solidFill>
                <a:effectLst/>
                <a:latin typeface="Algerian" panose="04020705040A02060702" pitchFamily="82" charset="0"/>
                <a:ea typeface="Times New Roman" panose="02020603050405020304" pitchFamily="18" charset="0"/>
                <a:cs typeface="Vrinda" panose="020B0502040204020203" pitchFamily="34" charset="0"/>
              </a:rPr>
              <a:t>.</a:t>
            </a:r>
            <a:r>
              <a:rPr lang="en-IN" sz="2000" b="1" dirty="0">
                <a:solidFill>
                  <a:srgbClr val="0070C0"/>
                </a:solidFill>
                <a:latin typeface="Algerian" panose="04020705040A02060702" pitchFamily="82" charset="0"/>
              </a:rPr>
              <a:t>Multiple Linear Regression )</a:t>
            </a:r>
            <a:br>
              <a:rPr lang="en-IN" sz="1800" dirty="0">
                <a:effectLst/>
                <a:latin typeface="Calibri" panose="020F0502020204030204" pitchFamily="34" charset="0"/>
                <a:ea typeface="Times New Roman" panose="02020603050405020304" pitchFamily="18" charset="0"/>
                <a:cs typeface="Vrinda" panose="020B0502040204020203" pitchFamily="34" charset="0"/>
              </a:rPr>
            </a:br>
            <a:endParaRPr lang="en-IN" dirty="0"/>
          </a:p>
        </p:txBody>
      </p:sp>
      <p:sp>
        <p:nvSpPr>
          <p:cNvPr id="11" name="Text Placeholder 10">
            <a:extLst>
              <a:ext uri="{FF2B5EF4-FFF2-40B4-BE49-F238E27FC236}">
                <a16:creationId xmlns:a16="http://schemas.microsoft.com/office/drawing/2014/main" id="{AF0D05EE-B20C-A6F1-2AE6-71EF4A7797A0}"/>
              </a:ext>
            </a:extLst>
          </p:cNvPr>
          <p:cNvSpPr>
            <a:spLocks noGrp="1"/>
          </p:cNvSpPr>
          <p:nvPr>
            <p:ph type="body" idx="1"/>
          </p:nvPr>
        </p:nvSpPr>
        <p:spPr>
          <a:xfrm>
            <a:off x="7333614" y="2706964"/>
            <a:ext cx="3943986" cy="826812"/>
          </a:xfrm>
          <a:ln>
            <a:solidFill>
              <a:srgbClr val="002060"/>
            </a:solidFill>
          </a:ln>
        </p:spPr>
        <p:txBody>
          <a:bodyPr/>
          <a:lstStyle/>
          <a:p>
            <a:pPr marL="171450" indent="-171450">
              <a:buClr>
                <a:srgbClr val="002060"/>
              </a:buClr>
              <a:buFont typeface="Wingdings" panose="05000000000000000000" pitchFamily="2" charset="2"/>
              <a:buChar char="Ø"/>
            </a:pP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From the above summary we can see that that R2 value is 0.6989. This means that 70% of the variability observed in the target variable (Overall Rating) can be explained by this linear regression model. Therefore we can say that this model fitting is moderately good enough</a:t>
            </a:r>
          </a:p>
        </p:txBody>
      </p:sp>
      <p:sp>
        <p:nvSpPr>
          <p:cNvPr id="3" name="Content Placeholder 2">
            <a:extLst>
              <a:ext uri="{FF2B5EF4-FFF2-40B4-BE49-F238E27FC236}">
                <a16:creationId xmlns:a16="http://schemas.microsoft.com/office/drawing/2014/main" id="{3F9F9AE2-8414-E06D-3378-D9BF8FA6E7B7}"/>
              </a:ext>
            </a:extLst>
          </p:cNvPr>
          <p:cNvSpPr>
            <a:spLocks noGrp="1"/>
          </p:cNvSpPr>
          <p:nvPr>
            <p:ph sz="half" idx="2"/>
          </p:nvPr>
        </p:nvSpPr>
        <p:spPr>
          <a:xfrm>
            <a:off x="209549" y="2742577"/>
            <a:ext cx="3552825" cy="791198"/>
          </a:xfrm>
          <a:ln>
            <a:solidFill>
              <a:srgbClr val="002060"/>
            </a:solidFill>
          </a:ln>
        </p:spPr>
        <p:txBody>
          <a:bodyPr>
            <a:normAutofit fontScale="47500" lnSpcReduction="20000"/>
          </a:bodyPr>
          <a:lstStyle/>
          <a:p>
            <a:pPr>
              <a:buClr>
                <a:srgbClr val="002060"/>
              </a:buClr>
              <a:buFont typeface="Wingdings" panose="05000000000000000000" pitchFamily="2" charset="2"/>
              <a:buChar char="Ø"/>
            </a:pPr>
            <a:r>
              <a:rPr lang="en-IN" sz="18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From the above summary we can see that that R2 value is 0.3705. This means that 37% of the variability observed in the target variable (Overall Rating) can be explained by this linear regression model. Therefore we can say that this model fitting is not good enough.</a:t>
            </a:r>
          </a:p>
          <a:p>
            <a:endParaRPr lang="en-IN" dirty="0"/>
          </a:p>
        </p:txBody>
      </p:sp>
      <p:sp>
        <p:nvSpPr>
          <p:cNvPr id="12" name="Text Placeholder 11">
            <a:extLst>
              <a:ext uri="{FF2B5EF4-FFF2-40B4-BE49-F238E27FC236}">
                <a16:creationId xmlns:a16="http://schemas.microsoft.com/office/drawing/2014/main" id="{B3450972-3434-F2CD-5B0A-2617722BF623}"/>
              </a:ext>
            </a:extLst>
          </p:cNvPr>
          <p:cNvSpPr>
            <a:spLocks noGrp="1"/>
          </p:cNvSpPr>
          <p:nvPr>
            <p:ph type="body" sz="quarter" idx="3"/>
          </p:nvPr>
        </p:nvSpPr>
        <p:spPr>
          <a:xfrm>
            <a:off x="103909" y="5953516"/>
            <a:ext cx="12001500" cy="854438"/>
          </a:xfrm>
          <a:ln>
            <a:solidFill>
              <a:srgbClr val="002060"/>
            </a:solidFill>
          </a:ln>
        </p:spPr>
        <p:txBody>
          <a:bodyPr/>
          <a:lstStyle/>
          <a:p>
            <a:endParaRPr lang="en-IN" sz="900" dirty="0">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effectLst/>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effectLst/>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effectLst/>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latin typeface="Rockwell Nova" panose="02060503020205020403" pitchFamily="18" charset="0"/>
              <a:ea typeface="Times New Roman" panose="02020603050405020304" pitchFamily="18" charset="0"/>
              <a:cs typeface="Vrinda" panose="020B0502040204020203" pitchFamily="34" charset="0"/>
            </a:endParaRPr>
          </a:p>
          <a:p>
            <a:endPar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endParaRPr>
          </a:p>
          <a:p>
            <a:pPr marL="171450" indent="-171450">
              <a:buClr>
                <a:srgbClr val="002060"/>
              </a:buClr>
              <a:buFont typeface="Wingdings" panose="05000000000000000000" pitchFamily="2" charset="2"/>
              <a:buChar char="Ø"/>
            </a:pP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From the above summary we can see that in the 1</a:t>
            </a:r>
            <a:r>
              <a:rPr lang="en-IN" sz="900" baseline="300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st</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case R2 value is 0.6924. This means that 70% of the variability observed in the target variable (Overall Rating) can be explained by this linear regression model. Therefore we can say that this model fitting is moderately good enough. In the 2</a:t>
            </a:r>
            <a:r>
              <a:rPr lang="en-IN" sz="900" baseline="300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nd</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case  R2 value is 0.6923. This means that 70% of the variability observed in the target variable (Overall Rating) can be explained by this linear regression model. Therefore we can say that this model fitting is moderately good enough.</a:t>
            </a:r>
          </a:p>
          <a:p>
            <a:pPr marL="171450" indent="-171450">
              <a:buClr>
                <a:srgbClr val="002060"/>
              </a:buClr>
              <a:buFont typeface="Wingdings" panose="05000000000000000000" pitchFamily="2" charset="2"/>
              <a:buChar char="Ø"/>
            </a:pP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After comparing 3</a:t>
            </a:r>
            <a:r>
              <a:rPr lang="en-IN" sz="900" baseline="300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rd</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and 4</a:t>
            </a:r>
            <a:r>
              <a:rPr lang="en-IN" sz="900" baseline="300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th</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model we can say  that if we change the y4(HEIGHT) variable by y5(WEIGHT) variable then the R-squared value does not change significantly .Even we can see </a:t>
            </a:r>
            <a:r>
              <a:rPr lang="en-IN" sz="900" dirty="0" err="1">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thtat</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if we eliminate the y4 and y5 variables from the model the R-squared value remains </a:t>
            </a:r>
            <a:r>
              <a:rPr lang="en-IN" sz="900" dirty="0" err="1">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constant.So</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we can say that </a:t>
            </a:r>
            <a:r>
              <a:rPr lang="en-IN" sz="900" dirty="0">
                <a:solidFill>
                  <a:srgbClr val="002060"/>
                </a:solidFill>
                <a:latin typeface="Rockwell Nova" panose="02060503020205020403" pitchFamily="18" charset="0"/>
                <a:ea typeface="Times New Roman" panose="02020603050405020304" pitchFamily="18" charset="0"/>
                <a:cs typeface="Vrinda" panose="020B0502040204020203" pitchFamily="34" charset="0"/>
              </a:rPr>
              <a:t>y4 and y5 does not effect the value of y1 significantly.</a:t>
            </a:r>
            <a:r>
              <a:rPr lang="en-IN" sz="9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 </a:t>
            </a:r>
          </a:p>
        </p:txBody>
      </p:sp>
      <p:sp>
        <p:nvSpPr>
          <p:cNvPr id="4" name="Content Placeholder 3">
            <a:extLst>
              <a:ext uri="{FF2B5EF4-FFF2-40B4-BE49-F238E27FC236}">
                <a16:creationId xmlns:a16="http://schemas.microsoft.com/office/drawing/2014/main" id="{1392D86E-07B1-543F-31B3-0C99677BBF9E}"/>
              </a:ext>
            </a:extLst>
          </p:cNvPr>
          <p:cNvSpPr>
            <a:spLocks noGrp="1"/>
          </p:cNvSpPr>
          <p:nvPr>
            <p:ph sz="quarter" idx="4"/>
          </p:nvPr>
        </p:nvSpPr>
        <p:spPr>
          <a:xfrm>
            <a:off x="3838575" y="2764736"/>
            <a:ext cx="3437255" cy="769039"/>
          </a:xfrm>
          <a:ln>
            <a:solidFill>
              <a:srgbClr val="002060"/>
            </a:solidFill>
          </a:ln>
        </p:spPr>
        <p:txBody>
          <a:bodyPr>
            <a:normAutofit fontScale="47500" lnSpcReduction="20000"/>
          </a:bodyPr>
          <a:lstStyle/>
          <a:p>
            <a:pPr>
              <a:buClr>
                <a:srgbClr val="002060"/>
              </a:buClr>
              <a:buFont typeface="Wingdings" panose="05000000000000000000" pitchFamily="2" charset="2"/>
              <a:buChar char="Ø"/>
            </a:pPr>
            <a:r>
              <a:rPr lang="en-IN" sz="1800" dirty="0">
                <a:solidFill>
                  <a:srgbClr val="002060"/>
                </a:solidFill>
                <a:effectLst/>
                <a:latin typeface="Rockwell Nova" panose="02060503020205020403" pitchFamily="18" charset="0"/>
                <a:ea typeface="Times New Roman" panose="02020603050405020304" pitchFamily="18" charset="0"/>
                <a:cs typeface="Vrinda" panose="020B0502040204020203" pitchFamily="34" charset="0"/>
              </a:rPr>
              <a:t>From the above summary we can see that that R2 value is 0.7012. This means that 70% of the variability observed in the target variable (Overall Rating) can be explained by this linear regression model. Therefore we can say that this model fitting is moderately good enough.</a:t>
            </a:r>
          </a:p>
          <a:p>
            <a:endParaRPr lang="en-IN" dirty="0"/>
          </a:p>
        </p:txBody>
      </p:sp>
      <p:pic>
        <p:nvPicPr>
          <p:cNvPr id="5" name="Picture 4">
            <a:extLst>
              <a:ext uri="{FF2B5EF4-FFF2-40B4-BE49-F238E27FC236}">
                <a16:creationId xmlns:a16="http://schemas.microsoft.com/office/drawing/2014/main" id="{D7815ACF-39EB-11E7-9ECE-DF4D14D862B8}"/>
              </a:ext>
            </a:extLst>
          </p:cNvPr>
          <p:cNvPicPr>
            <a:picLocks noChangeAspect="1"/>
          </p:cNvPicPr>
          <p:nvPr/>
        </p:nvPicPr>
        <p:blipFill>
          <a:blip r:embed="rId3"/>
          <a:stretch>
            <a:fillRect/>
          </a:stretch>
        </p:blipFill>
        <p:spPr>
          <a:xfrm>
            <a:off x="209550" y="374291"/>
            <a:ext cx="3552825" cy="2305046"/>
          </a:xfrm>
          <a:prstGeom prst="rect">
            <a:avLst/>
          </a:prstGeom>
        </p:spPr>
      </p:pic>
      <p:pic>
        <p:nvPicPr>
          <p:cNvPr id="6" name="Picture 5">
            <a:extLst>
              <a:ext uri="{FF2B5EF4-FFF2-40B4-BE49-F238E27FC236}">
                <a16:creationId xmlns:a16="http://schemas.microsoft.com/office/drawing/2014/main" id="{8437BB48-D581-BBB2-0F56-333841217D5D}"/>
              </a:ext>
            </a:extLst>
          </p:cNvPr>
          <p:cNvPicPr>
            <a:picLocks noChangeAspect="1"/>
          </p:cNvPicPr>
          <p:nvPr/>
        </p:nvPicPr>
        <p:blipFill>
          <a:blip r:embed="rId4"/>
          <a:stretch>
            <a:fillRect/>
          </a:stretch>
        </p:blipFill>
        <p:spPr>
          <a:xfrm>
            <a:off x="3838575" y="374291"/>
            <a:ext cx="3361055" cy="2305046"/>
          </a:xfrm>
          <a:prstGeom prst="rect">
            <a:avLst/>
          </a:prstGeom>
        </p:spPr>
      </p:pic>
      <p:pic>
        <p:nvPicPr>
          <p:cNvPr id="7" name="Picture 6">
            <a:extLst>
              <a:ext uri="{FF2B5EF4-FFF2-40B4-BE49-F238E27FC236}">
                <a16:creationId xmlns:a16="http://schemas.microsoft.com/office/drawing/2014/main" id="{CA729080-19BE-2AFE-B264-39222A43BCE8}"/>
              </a:ext>
            </a:extLst>
          </p:cNvPr>
          <p:cNvPicPr>
            <a:picLocks noChangeAspect="1"/>
          </p:cNvPicPr>
          <p:nvPr/>
        </p:nvPicPr>
        <p:blipFill>
          <a:blip r:embed="rId5"/>
          <a:stretch>
            <a:fillRect/>
          </a:stretch>
        </p:blipFill>
        <p:spPr>
          <a:xfrm>
            <a:off x="7275830" y="381835"/>
            <a:ext cx="3552825" cy="2297502"/>
          </a:xfrm>
          <a:prstGeom prst="rect">
            <a:avLst/>
          </a:prstGeom>
        </p:spPr>
      </p:pic>
      <p:pic>
        <p:nvPicPr>
          <p:cNvPr id="13" name="Picture 12">
            <a:extLst>
              <a:ext uri="{FF2B5EF4-FFF2-40B4-BE49-F238E27FC236}">
                <a16:creationId xmlns:a16="http://schemas.microsoft.com/office/drawing/2014/main" id="{21FDB1D0-BCCE-F3F0-4F6C-273152A53662}"/>
              </a:ext>
            </a:extLst>
          </p:cNvPr>
          <p:cNvPicPr>
            <a:picLocks noChangeAspect="1"/>
          </p:cNvPicPr>
          <p:nvPr/>
        </p:nvPicPr>
        <p:blipFill>
          <a:blip r:embed="rId6"/>
          <a:stretch>
            <a:fillRect/>
          </a:stretch>
        </p:blipFill>
        <p:spPr>
          <a:xfrm>
            <a:off x="209549" y="3619174"/>
            <a:ext cx="4657727" cy="2248942"/>
          </a:xfrm>
          <a:prstGeom prst="rect">
            <a:avLst/>
          </a:prstGeom>
        </p:spPr>
      </p:pic>
      <p:pic>
        <p:nvPicPr>
          <p:cNvPr id="14" name="Picture 13">
            <a:extLst>
              <a:ext uri="{FF2B5EF4-FFF2-40B4-BE49-F238E27FC236}">
                <a16:creationId xmlns:a16="http://schemas.microsoft.com/office/drawing/2014/main" id="{DA9C2058-3BAB-7BD5-4D0B-0A8C0F69FB62}"/>
              </a:ext>
            </a:extLst>
          </p:cNvPr>
          <p:cNvPicPr>
            <a:picLocks noChangeAspect="1"/>
          </p:cNvPicPr>
          <p:nvPr/>
        </p:nvPicPr>
        <p:blipFill>
          <a:blip r:embed="rId7"/>
          <a:stretch>
            <a:fillRect/>
          </a:stretch>
        </p:blipFill>
        <p:spPr>
          <a:xfrm>
            <a:off x="4960214" y="3629842"/>
            <a:ext cx="4746799" cy="2238274"/>
          </a:xfrm>
          <a:prstGeom prst="rect">
            <a:avLst/>
          </a:prstGeom>
        </p:spPr>
      </p:pic>
    </p:spTree>
    <p:extLst>
      <p:ext uri="{BB962C8B-B14F-4D97-AF65-F5344CB8AC3E}">
        <p14:creationId xmlns:p14="http://schemas.microsoft.com/office/powerpoint/2010/main" val="2478172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Effect transition="in" filter="fade">
                                      <p:cBhvr>
                                        <p:cTn id="35" dur="1000"/>
                                        <p:tgtEl>
                                          <p:spTgt spid="4">
                                            <p:txEl>
                                              <p:pRg st="0" end="0"/>
                                            </p:txEl>
                                          </p:spTgt>
                                        </p:tgtEl>
                                      </p:cBhvr>
                                    </p:animEffect>
                                    <p:anim calcmode="lin" valueType="num">
                                      <p:cBhvr>
                                        <p:cTn id="36"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fade">
                                      <p:cBhvr>
                                        <p:cTn id="49" dur="1000"/>
                                        <p:tgtEl>
                                          <p:spTgt spid="11">
                                            <p:txEl>
                                              <p:pRg st="0" end="0"/>
                                            </p:txEl>
                                          </p:spTgt>
                                        </p:tgtEl>
                                      </p:cBhvr>
                                    </p:animEffect>
                                    <p:anim calcmode="lin" valueType="num">
                                      <p:cBhvr>
                                        <p:cTn id="5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
                                            <p:bg/>
                                          </p:spTgt>
                                        </p:tgtEl>
                                        <p:attrNameLst>
                                          <p:attrName>style.visibility</p:attrName>
                                        </p:attrNameLst>
                                      </p:cBhvr>
                                      <p:to>
                                        <p:strVal val="visible"/>
                                      </p:to>
                                    </p:set>
                                    <p:animEffect transition="in" filter="fade">
                                      <p:cBhvr>
                                        <p:cTn id="70" dur="1000"/>
                                        <p:tgtEl>
                                          <p:spTgt spid="12">
                                            <p:bg/>
                                          </p:spTgt>
                                        </p:tgtEl>
                                      </p:cBhvr>
                                    </p:animEffect>
                                    <p:anim calcmode="lin" valueType="num">
                                      <p:cBhvr>
                                        <p:cTn id="71" dur="1000" fill="hold"/>
                                        <p:tgtEl>
                                          <p:spTgt spid="12">
                                            <p:bg/>
                                          </p:spTgt>
                                        </p:tgtEl>
                                        <p:attrNameLst>
                                          <p:attrName>ppt_x</p:attrName>
                                        </p:attrNameLst>
                                      </p:cBhvr>
                                      <p:tavLst>
                                        <p:tav tm="0">
                                          <p:val>
                                            <p:strVal val="#ppt_x"/>
                                          </p:val>
                                        </p:tav>
                                        <p:tav tm="100000">
                                          <p:val>
                                            <p:strVal val="#ppt_x"/>
                                          </p:val>
                                        </p:tav>
                                      </p:tavLst>
                                    </p:anim>
                                    <p:anim calcmode="lin" valueType="num">
                                      <p:cBhvr>
                                        <p:cTn id="72" dur="1000" fill="hold"/>
                                        <p:tgtEl>
                                          <p:spTgt spid="12">
                                            <p:bg/>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2">
                                            <p:txEl>
                                              <p:pRg st="8" end="8"/>
                                            </p:txEl>
                                          </p:spTgt>
                                        </p:tgtEl>
                                        <p:attrNameLst>
                                          <p:attrName>style.visibility</p:attrName>
                                        </p:attrNameLst>
                                      </p:cBhvr>
                                      <p:to>
                                        <p:strVal val="visible"/>
                                      </p:to>
                                    </p:set>
                                    <p:animEffect transition="in" filter="fade">
                                      <p:cBhvr>
                                        <p:cTn id="77" dur="1000"/>
                                        <p:tgtEl>
                                          <p:spTgt spid="12">
                                            <p:txEl>
                                              <p:pRg st="8" end="8"/>
                                            </p:txEl>
                                          </p:spTgt>
                                        </p:tgtEl>
                                      </p:cBhvr>
                                    </p:animEffect>
                                    <p:anim calcmode="lin" valueType="num">
                                      <p:cBhvr>
                                        <p:cTn id="78" dur="1000" fill="hold"/>
                                        <p:tgtEl>
                                          <p:spTgt spid="12">
                                            <p:txEl>
                                              <p:pRg st="8" end="8"/>
                                            </p:txEl>
                                          </p:spTgt>
                                        </p:tgtEl>
                                        <p:attrNameLst>
                                          <p:attrName>ppt_x</p:attrName>
                                        </p:attrNameLst>
                                      </p:cBhvr>
                                      <p:tavLst>
                                        <p:tav tm="0">
                                          <p:val>
                                            <p:strVal val="#ppt_x"/>
                                          </p:val>
                                        </p:tav>
                                        <p:tav tm="100000">
                                          <p:val>
                                            <p:strVal val="#ppt_x"/>
                                          </p:val>
                                        </p:tav>
                                      </p:tavLst>
                                    </p:anim>
                                    <p:anim calcmode="lin" valueType="num">
                                      <p:cBhvr>
                                        <p:cTn id="79" dur="1000" fill="hold"/>
                                        <p:tgtEl>
                                          <p:spTgt spid="12">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2">
                                            <p:txEl>
                                              <p:pRg st="9" end="9"/>
                                            </p:txEl>
                                          </p:spTgt>
                                        </p:tgtEl>
                                        <p:attrNameLst>
                                          <p:attrName>style.visibility</p:attrName>
                                        </p:attrNameLst>
                                      </p:cBhvr>
                                      <p:to>
                                        <p:strVal val="visible"/>
                                      </p:to>
                                    </p:set>
                                    <p:animEffect transition="in" filter="fade">
                                      <p:cBhvr>
                                        <p:cTn id="84" dur="1000"/>
                                        <p:tgtEl>
                                          <p:spTgt spid="12">
                                            <p:txEl>
                                              <p:pRg st="9" end="9"/>
                                            </p:txEl>
                                          </p:spTgt>
                                        </p:tgtEl>
                                      </p:cBhvr>
                                    </p:animEffect>
                                    <p:anim calcmode="lin" valueType="num">
                                      <p:cBhvr>
                                        <p:cTn id="85" dur="1000" fill="hold"/>
                                        <p:tgtEl>
                                          <p:spTgt spid="12">
                                            <p:txEl>
                                              <p:pRg st="9" end="9"/>
                                            </p:txEl>
                                          </p:spTgt>
                                        </p:tgtEl>
                                        <p:attrNameLst>
                                          <p:attrName>ppt_x</p:attrName>
                                        </p:attrNameLst>
                                      </p:cBhvr>
                                      <p:tavLst>
                                        <p:tav tm="0">
                                          <p:val>
                                            <p:strVal val="#ppt_x"/>
                                          </p:val>
                                        </p:tav>
                                        <p:tav tm="100000">
                                          <p:val>
                                            <p:strVal val="#ppt_x"/>
                                          </p:val>
                                        </p:tav>
                                      </p:tavLst>
                                    </p:anim>
                                    <p:anim calcmode="lin" valueType="num">
                                      <p:cBhvr>
                                        <p:cTn id="86" dur="1000" fill="hold"/>
                                        <p:tgtEl>
                                          <p:spTgt spid="12">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build="p"/>
      <p:bldP spid="3" grpId="0" build="p"/>
      <p:bldP spid="12" grpId="0" build="p" animBg="1"/>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666C9-F92F-282B-F333-A66E69723588}"/>
              </a:ext>
            </a:extLst>
          </p:cNvPr>
          <p:cNvSpPr>
            <a:spLocks noGrp="1"/>
          </p:cNvSpPr>
          <p:nvPr>
            <p:ph type="title"/>
          </p:nvPr>
        </p:nvSpPr>
        <p:spPr>
          <a:xfrm>
            <a:off x="447152" y="-2239"/>
            <a:ext cx="8596668" cy="386703"/>
          </a:xfrm>
        </p:spPr>
        <p:txBody>
          <a:bodyPr>
            <a:normAutofit fontScale="90000"/>
          </a:bodyPr>
          <a:lstStyle/>
          <a:p>
            <a:r>
              <a:rPr lang="en-IN" sz="2200" b="1" cap="all" dirty="0">
                <a:solidFill>
                  <a:srgbClr val="0070C0"/>
                </a:solidFill>
                <a:effectLst/>
                <a:latin typeface="Algerian" panose="04020705040A02060702" pitchFamily="82" charset="0"/>
                <a:ea typeface="Times New Roman" panose="02020603050405020304" pitchFamily="18" charset="0"/>
                <a:cs typeface="Poppins" panose="00000500000000000000" pitchFamily="2" charset="0"/>
              </a:rPr>
              <a:t>2.Generalized Linear Model</a:t>
            </a:r>
            <a:br>
              <a:rPr lang="en-IN" sz="1800" b="1" cap="all" dirty="0">
                <a:effectLst/>
                <a:latin typeface="Calibri Light" panose="020F0302020204030204" pitchFamily="34" charset="0"/>
                <a:ea typeface="Times New Roman" panose="02020603050405020304" pitchFamily="18" charset="0"/>
                <a:cs typeface="Vrinda" panose="020B0502040204020203" pitchFamily="34" charset="0"/>
              </a:rPr>
            </a:br>
            <a:endParaRPr lang="en-IN" dirty="0"/>
          </a:p>
        </p:txBody>
      </p:sp>
      <p:sp>
        <p:nvSpPr>
          <p:cNvPr id="3" name="Text Placeholder 2">
            <a:extLst>
              <a:ext uri="{FF2B5EF4-FFF2-40B4-BE49-F238E27FC236}">
                <a16:creationId xmlns:a16="http://schemas.microsoft.com/office/drawing/2014/main" id="{3232880E-EF9B-E598-2C88-E85B311BBBB4}"/>
              </a:ext>
            </a:extLst>
          </p:cNvPr>
          <p:cNvSpPr>
            <a:spLocks noGrp="1"/>
          </p:cNvSpPr>
          <p:nvPr>
            <p:ph type="body" idx="1"/>
          </p:nvPr>
        </p:nvSpPr>
        <p:spPr>
          <a:xfrm>
            <a:off x="36674" y="2846607"/>
            <a:ext cx="5968542" cy="755853"/>
          </a:xfrm>
          <a:ln>
            <a:solidFill>
              <a:srgbClr val="002060"/>
            </a:solidFill>
          </a:ln>
        </p:spPr>
        <p:txBody>
          <a:bodyPr/>
          <a:lstStyle/>
          <a:p>
            <a:pPr fontAlgn="base"/>
            <a:r>
              <a:rPr lang="en-IN" sz="900" dirty="0">
                <a:solidFill>
                  <a:srgbClr val="002060"/>
                </a:solidFill>
                <a:latin typeface="Rockwell Nova" panose="02060503020205020403" pitchFamily="18" charset="0"/>
                <a:ea typeface="Times New Roman" panose="02020603050405020304" pitchFamily="18" charset="0"/>
              </a:rPr>
              <a:t>We can </a:t>
            </a:r>
            <a:r>
              <a:rPr lang="en-IN" sz="900" dirty="0">
                <a:solidFill>
                  <a:srgbClr val="002060"/>
                </a:solidFill>
                <a:effectLst/>
                <a:latin typeface="Rockwell Nova" panose="02060503020205020403" pitchFamily="18" charset="0"/>
                <a:ea typeface="Times New Roman" panose="02020603050405020304" pitchFamily="18" charset="0"/>
              </a:rPr>
              <a:t>use the </a:t>
            </a:r>
            <a:r>
              <a:rPr lang="en-IN" sz="900" u="sng" dirty="0">
                <a:solidFill>
                  <a:srgbClr val="002060"/>
                </a:solidFill>
                <a:effectLst/>
                <a:latin typeface="Rockwell Nova" panose="02060503020205020403"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Chi-Square to P-Value Calculator</a:t>
            </a:r>
            <a:r>
              <a:rPr lang="en-IN" sz="900" dirty="0">
                <a:solidFill>
                  <a:srgbClr val="002060"/>
                </a:solidFill>
                <a:effectLst/>
                <a:latin typeface="Rockwell Nova" panose="02060503020205020403" pitchFamily="18" charset="0"/>
                <a:ea typeface="Times New Roman" panose="02020603050405020304" pitchFamily="18" charset="0"/>
              </a:rPr>
              <a:t> to find that a X</a:t>
            </a:r>
            <a:r>
              <a:rPr lang="en-IN" sz="900" baseline="30000" dirty="0">
                <a:solidFill>
                  <a:srgbClr val="002060"/>
                </a:solidFill>
                <a:effectLst/>
                <a:latin typeface="Rockwell Nova" panose="02060503020205020403" pitchFamily="18" charset="0"/>
                <a:ea typeface="Times New Roman" panose="02020603050405020304" pitchFamily="18" charset="0"/>
              </a:rPr>
              <a:t>2</a:t>
            </a:r>
            <a:r>
              <a:rPr lang="en-IN" sz="900" dirty="0">
                <a:solidFill>
                  <a:srgbClr val="002060"/>
                </a:solidFill>
                <a:effectLst/>
                <a:latin typeface="Rockwell Nova" panose="02060503020205020403" pitchFamily="18" charset="0"/>
                <a:ea typeface="Times New Roman" panose="02020603050405020304" pitchFamily="18" charset="0"/>
              </a:rPr>
              <a:t> value of 73.6  with 6 degrees of freedom has a p-value less than 0.000001.Since this p-value is much less than .05, we would conclude that the model is highly useful.</a:t>
            </a:r>
          </a:p>
          <a:p>
            <a:pPr fontAlgn="base"/>
            <a:r>
              <a:rPr lang="en-IN" sz="900" dirty="0">
                <a:solidFill>
                  <a:srgbClr val="002060"/>
                </a:solidFill>
                <a:effectLst/>
                <a:latin typeface="Rockwell Nova" panose="02060503020205020403" pitchFamily="18" charset="0"/>
                <a:ea typeface="Times New Roman" panose="02020603050405020304" pitchFamily="18" charset="0"/>
              </a:rPr>
              <a:t>Here the AIC VALUE is -2007.2</a:t>
            </a:r>
          </a:p>
        </p:txBody>
      </p:sp>
      <p:sp>
        <p:nvSpPr>
          <p:cNvPr id="4" name="Content Placeholder 3">
            <a:extLst>
              <a:ext uri="{FF2B5EF4-FFF2-40B4-BE49-F238E27FC236}">
                <a16:creationId xmlns:a16="http://schemas.microsoft.com/office/drawing/2014/main" id="{3B118E49-888B-5403-EA6D-5C06BF14A66C}"/>
              </a:ext>
            </a:extLst>
          </p:cNvPr>
          <p:cNvSpPr>
            <a:spLocks noGrp="1"/>
          </p:cNvSpPr>
          <p:nvPr>
            <p:ph sz="half" idx="2"/>
          </p:nvPr>
        </p:nvSpPr>
        <p:spPr>
          <a:xfrm>
            <a:off x="0" y="6023951"/>
            <a:ext cx="5927727" cy="768895"/>
          </a:xfrm>
          <a:ln>
            <a:solidFill>
              <a:srgbClr val="002060"/>
            </a:solidFill>
          </a:ln>
        </p:spPr>
        <p:txBody>
          <a:bodyPr>
            <a:normAutofit fontScale="25000" lnSpcReduction="20000"/>
          </a:bodyPr>
          <a:lstStyle/>
          <a:p>
            <a:pPr marL="0" indent="0" fontAlgn="base">
              <a:buNone/>
            </a:pPr>
            <a:r>
              <a:rPr lang="en-IN" sz="3600" dirty="0">
                <a:solidFill>
                  <a:srgbClr val="002060"/>
                </a:solidFill>
                <a:effectLst/>
                <a:latin typeface="Rockwell Nova" panose="02060503020205020403" pitchFamily="18" charset="0"/>
                <a:ea typeface="Times New Roman" panose="02020603050405020304" pitchFamily="18" charset="0"/>
              </a:rPr>
              <a:t>We can use the </a:t>
            </a:r>
            <a:r>
              <a:rPr lang="en-IN" sz="3600" u="sng" dirty="0">
                <a:solidFill>
                  <a:srgbClr val="002060"/>
                </a:solidFill>
                <a:effectLst/>
                <a:latin typeface="Rockwell Nova" panose="02060503020205020403"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Chi-Square to P-Value Calculator</a:t>
            </a:r>
            <a:r>
              <a:rPr lang="en-IN" sz="3600" dirty="0">
                <a:solidFill>
                  <a:srgbClr val="002060"/>
                </a:solidFill>
                <a:effectLst/>
                <a:latin typeface="Rockwell Nova" panose="02060503020205020403" pitchFamily="18" charset="0"/>
                <a:ea typeface="Times New Roman" panose="02020603050405020304" pitchFamily="18" charset="0"/>
              </a:rPr>
              <a:t> to find that a X</a:t>
            </a:r>
            <a:r>
              <a:rPr lang="en-IN" sz="3600" baseline="30000" dirty="0">
                <a:solidFill>
                  <a:srgbClr val="002060"/>
                </a:solidFill>
                <a:effectLst/>
                <a:latin typeface="Rockwell Nova" panose="02060503020205020403" pitchFamily="18" charset="0"/>
                <a:ea typeface="Times New Roman" panose="02020603050405020304" pitchFamily="18" charset="0"/>
              </a:rPr>
              <a:t>2</a:t>
            </a:r>
            <a:r>
              <a:rPr lang="en-IN" sz="3600" dirty="0">
                <a:solidFill>
                  <a:srgbClr val="002060"/>
                </a:solidFill>
                <a:effectLst/>
                <a:latin typeface="Rockwell Nova" panose="02060503020205020403" pitchFamily="18" charset="0"/>
                <a:ea typeface="Times New Roman" panose="02020603050405020304" pitchFamily="18" charset="0"/>
              </a:rPr>
              <a:t> value of 108.72  with 6 degrees of freedom has a p-value less than 0.000001.Since this p-value is much less than .05, we would conclude that the model is highly useful.</a:t>
            </a:r>
          </a:p>
          <a:p>
            <a:pPr marL="0" indent="0" fontAlgn="base">
              <a:buNone/>
            </a:pPr>
            <a:r>
              <a:rPr lang="en-IN" sz="3600" dirty="0">
                <a:solidFill>
                  <a:srgbClr val="002060"/>
                </a:solidFill>
                <a:effectLst/>
                <a:latin typeface="Rockwell Nova" panose="02060503020205020403" pitchFamily="18" charset="0"/>
                <a:ea typeface="Times New Roman" panose="02020603050405020304" pitchFamily="18" charset="0"/>
              </a:rPr>
              <a:t> Here the AIC VALUE is - 11290</a:t>
            </a:r>
          </a:p>
          <a:p>
            <a:endParaRPr lang="en-IN" dirty="0"/>
          </a:p>
        </p:txBody>
      </p:sp>
      <p:sp>
        <p:nvSpPr>
          <p:cNvPr id="5" name="Text Placeholder 4">
            <a:extLst>
              <a:ext uri="{FF2B5EF4-FFF2-40B4-BE49-F238E27FC236}">
                <a16:creationId xmlns:a16="http://schemas.microsoft.com/office/drawing/2014/main" id="{AE9914DC-8EF0-6CDD-F16B-62675053F0CF}"/>
              </a:ext>
            </a:extLst>
          </p:cNvPr>
          <p:cNvSpPr>
            <a:spLocks noGrp="1"/>
          </p:cNvSpPr>
          <p:nvPr>
            <p:ph type="body" sz="quarter" idx="3"/>
          </p:nvPr>
        </p:nvSpPr>
        <p:spPr>
          <a:xfrm>
            <a:off x="6096000" y="6029829"/>
            <a:ext cx="5927727" cy="763017"/>
          </a:xfrm>
          <a:ln>
            <a:solidFill>
              <a:srgbClr val="002060"/>
            </a:solidFill>
          </a:ln>
        </p:spPr>
        <p:txBody>
          <a:bodyPr/>
          <a:lstStyle/>
          <a:p>
            <a:pPr fontAlgn="base"/>
            <a:r>
              <a:rPr lang="en-IN" sz="900" dirty="0">
                <a:solidFill>
                  <a:srgbClr val="002060"/>
                </a:solidFill>
                <a:effectLst/>
                <a:latin typeface="Rockwell Nova" panose="02060503020205020403" pitchFamily="18" charset="0"/>
                <a:ea typeface="Times New Roman" panose="02020603050405020304" pitchFamily="18" charset="0"/>
              </a:rPr>
              <a:t>We can use the </a:t>
            </a:r>
            <a:r>
              <a:rPr lang="en-IN" sz="900" u="sng" dirty="0">
                <a:solidFill>
                  <a:srgbClr val="002060"/>
                </a:solidFill>
                <a:effectLst/>
                <a:latin typeface="Rockwell Nova" panose="02060503020205020403"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Chi-Square to P-Value Calculator</a:t>
            </a:r>
            <a:r>
              <a:rPr lang="en-IN" sz="900" dirty="0">
                <a:solidFill>
                  <a:srgbClr val="002060"/>
                </a:solidFill>
                <a:effectLst/>
                <a:latin typeface="Rockwell Nova" panose="02060503020205020403" pitchFamily="18" charset="0"/>
                <a:ea typeface="Times New Roman" panose="02020603050405020304" pitchFamily="18" charset="0"/>
              </a:rPr>
              <a:t> to find that a X</a:t>
            </a:r>
            <a:r>
              <a:rPr lang="en-IN" sz="900" baseline="30000" dirty="0">
                <a:solidFill>
                  <a:srgbClr val="002060"/>
                </a:solidFill>
                <a:effectLst/>
                <a:latin typeface="Rockwell Nova" panose="02060503020205020403" pitchFamily="18" charset="0"/>
                <a:ea typeface="Times New Roman" panose="02020603050405020304" pitchFamily="18" charset="0"/>
              </a:rPr>
              <a:t>2</a:t>
            </a:r>
            <a:r>
              <a:rPr lang="en-IN" sz="900" dirty="0">
                <a:solidFill>
                  <a:srgbClr val="002060"/>
                </a:solidFill>
                <a:effectLst/>
                <a:latin typeface="Rockwell Nova" panose="02060503020205020403" pitchFamily="18" charset="0"/>
                <a:ea typeface="Times New Roman" panose="02020603050405020304" pitchFamily="18" charset="0"/>
              </a:rPr>
              <a:t> value of 41.76  with 6 degrees of freedom has a p-value less than 0.000001.Since this p-value is much less than .05, we would conclude that the model is highly useful.</a:t>
            </a:r>
          </a:p>
          <a:p>
            <a:pPr fontAlgn="base"/>
            <a:r>
              <a:rPr lang="en-IN" sz="900" dirty="0">
                <a:solidFill>
                  <a:srgbClr val="002060"/>
                </a:solidFill>
                <a:effectLst/>
                <a:latin typeface="Rockwell Nova" panose="02060503020205020403" pitchFamily="18" charset="0"/>
                <a:ea typeface="Times New Roman" panose="02020603050405020304" pitchFamily="18" charset="0"/>
              </a:rPr>
              <a:t>Here the AIC VALUE is -5730.4</a:t>
            </a:r>
          </a:p>
        </p:txBody>
      </p:sp>
      <p:sp>
        <p:nvSpPr>
          <p:cNvPr id="6" name="Content Placeholder 5">
            <a:extLst>
              <a:ext uri="{FF2B5EF4-FFF2-40B4-BE49-F238E27FC236}">
                <a16:creationId xmlns:a16="http://schemas.microsoft.com/office/drawing/2014/main" id="{12DE02B2-CC92-1DA6-3B34-13D5807EE663}"/>
              </a:ext>
            </a:extLst>
          </p:cNvPr>
          <p:cNvSpPr>
            <a:spLocks noGrp="1"/>
          </p:cNvSpPr>
          <p:nvPr>
            <p:ph sz="quarter" idx="4"/>
          </p:nvPr>
        </p:nvSpPr>
        <p:spPr>
          <a:xfrm>
            <a:off x="6096000" y="2871006"/>
            <a:ext cx="5553408" cy="637738"/>
          </a:xfrm>
          <a:ln>
            <a:solidFill>
              <a:srgbClr val="002060"/>
            </a:solidFill>
          </a:ln>
        </p:spPr>
        <p:txBody>
          <a:bodyPr>
            <a:normAutofit fontScale="25000" lnSpcReduction="20000"/>
          </a:bodyPr>
          <a:lstStyle/>
          <a:p>
            <a:pPr marL="0" indent="0" fontAlgn="base">
              <a:buNone/>
            </a:pPr>
            <a:r>
              <a:rPr lang="en-IN" sz="3600" dirty="0">
                <a:solidFill>
                  <a:srgbClr val="002060"/>
                </a:solidFill>
                <a:effectLst/>
                <a:latin typeface="Rockwell Nova" panose="02060503020205020403" pitchFamily="18" charset="0"/>
                <a:ea typeface="Times New Roman" panose="02020603050405020304" pitchFamily="18" charset="0"/>
              </a:rPr>
              <a:t>We can use the </a:t>
            </a:r>
            <a:r>
              <a:rPr lang="en-IN" sz="3600" u="sng" dirty="0">
                <a:solidFill>
                  <a:srgbClr val="002060"/>
                </a:solidFill>
                <a:effectLst/>
                <a:latin typeface="Rockwell Nova" panose="02060503020205020403" pitchFamily="18" charset="0"/>
                <a:ea typeface="Times New Roman" panose="02020603050405020304" pitchFamily="18" charset="0"/>
                <a:hlinkClick r:id="rId2">
                  <a:extLst>
                    <a:ext uri="{A12FA001-AC4F-418D-AE19-62706E023703}">
                      <ahyp:hlinkClr xmlns:ahyp="http://schemas.microsoft.com/office/drawing/2018/hyperlinkcolor" val="tx"/>
                    </a:ext>
                  </a:extLst>
                </a:hlinkClick>
              </a:rPr>
              <a:t>Chi-Square to P-Value Calculator</a:t>
            </a:r>
            <a:r>
              <a:rPr lang="en-IN" sz="3600" dirty="0">
                <a:solidFill>
                  <a:srgbClr val="002060"/>
                </a:solidFill>
                <a:effectLst/>
                <a:latin typeface="Rockwell Nova" panose="02060503020205020403" pitchFamily="18" charset="0"/>
                <a:ea typeface="Times New Roman" panose="02020603050405020304" pitchFamily="18" charset="0"/>
              </a:rPr>
              <a:t> to find that a X</a:t>
            </a:r>
            <a:r>
              <a:rPr lang="en-IN" sz="3600" baseline="30000" dirty="0">
                <a:solidFill>
                  <a:srgbClr val="002060"/>
                </a:solidFill>
                <a:effectLst/>
                <a:latin typeface="Rockwell Nova" panose="02060503020205020403" pitchFamily="18" charset="0"/>
                <a:ea typeface="Times New Roman" panose="02020603050405020304" pitchFamily="18" charset="0"/>
              </a:rPr>
              <a:t>2</a:t>
            </a:r>
            <a:r>
              <a:rPr lang="en-IN" sz="3600" dirty="0">
                <a:solidFill>
                  <a:srgbClr val="002060"/>
                </a:solidFill>
                <a:effectLst/>
                <a:latin typeface="Rockwell Nova" panose="02060503020205020403" pitchFamily="18" charset="0"/>
                <a:ea typeface="Times New Roman" panose="02020603050405020304" pitchFamily="18" charset="0"/>
              </a:rPr>
              <a:t> value of 125.45 with 6 degrees of freedom has a p-value less than 0.000001.Since this p-value is much less than .05, we would conclude that the model is highly useful.</a:t>
            </a:r>
          </a:p>
          <a:p>
            <a:pPr marL="0" indent="0" fontAlgn="base">
              <a:buNone/>
            </a:pPr>
            <a:r>
              <a:rPr lang="en-IN" sz="3600" dirty="0">
                <a:solidFill>
                  <a:srgbClr val="002060"/>
                </a:solidFill>
                <a:effectLst/>
                <a:latin typeface="Rockwell Nova" panose="02060503020205020403" pitchFamily="18" charset="0"/>
                <a:ea typeface="Times New Roman" panose="02020603050405020304" pitchFamily="18" charset="0"/>
              </a:rPr>
              <a:t>Here the AIC VALUE is -11456</a:t>
            </a:r>
          </a:p>
          <a:p>
            <a:endParaRPr lang="en-IN" dirty="0"/>
          </a:p>
        </p:txBody>
      </p:sp>
      <p:pic>
        <p:nvPicPr>
          <p:cNvPr id="7" name="Picture 6">
            <a:extLst>
              <a:ext uri="{FF2B5EF4-FFF2-40B4-BE49-F238E27FC236}">
                <a16:creationId xmlns:a16="http://schemas.microsoft.com/office/drawing/2014/main" id="{91A3E1C9-1C31-62DA-6B1F-7F47DB628EBE}"/>
              </a:ext>
            </a:extLst>
          </p:cNvPr>
          <p:cNvPicPr>
            <a:picLocks noChangeAspect="1"/>
          </p:cNvPicPr>
          <p:nvPr/>
        </p:nvPicPr>
        <p:blipFill>
          <a:blip r:embed="rId3"/>
          <a:stretch>
            <a:fillRect/>
          </a:stretch>
        </p:blipFill>
        <p:spPr>
          <a:xfrm>
            <a:off x="36674" y="384463"/>
            <a:ext cx="5927727" cy="2367867"/>
          </a:xfrm>
          <a:prstGeom prst="rect">
            <a:avLst/>
          </a:prstGeom>
        </p:spPr>
      </p:pic>
      <p:pic>
        <p:nvPicPr>
          <p:cNvPr id="8" name="Picture 7">
            <a:extLst>
              <a:ext uri="{FF2B5EF4-FFF2-40B4-BE49-F238E27FC236}">
                <a16:creationId xmlns:a16="http://schemas.microsoft.com/office/drawing/2014/main" id="{DF416718-7036-5839-3FBE-7942F5FE109C}"/>
              </a:ext>
            </a:extLst>
          </p:cNvPr>
          <p:cNvPicPr>
            <a:picLocks noChangeAspect="1"/>
          </p:cNvPicPr>
          <p:nvPr/>
        </p:nvPicPr>
        <p:blipFill>
          <a:blip r:embed="rId4"/>
          <a:stretch>
            <a:fillRect/>
          </a:stretch>
        </p:blipFill>
        <p:spPr>
          <a:xfrm>
            <a:off x="6096000" y="3696737"/>
            <a:ext cx="5813575" cy="2232937"/>
          </a:xfrm>
          <a:prstGeom prst="rect">
            <a:avLst/>
          </a:prstGeom>
        </p:spPr>
      </p:pic>
      <p:pic>
        <p:nvPicPr>
          <p:cNvPr id="9" name="Picture 8">
            <a:extLst>
              <a:ext uri="{FF2B5EF4-FFF2-40B4-BE49-F238E27FC236}">
                <a16:creationId xmlns:a16="http://schemas.microsoft.com/office/drawing/2014/main" id="{7F4B2E07-21EB-0E63-556F-B144F886C5DC}"/>
              </a:ext>
            </a:extLst>
          </p:cNvPr>
          <p:cNvPicPr>
            <a:picLocks noChangeAspect="1"/>
          </p:cNvPicPr>
          <p:nvPr/>
        </p:nvPicPr>
        <p:blipFill>
          <a:blip r:embed="rId5"/>
          <a:stretch>
            <a:fillRect/>
          </a:stretch>
        </p:blipFill>
        <p:spPr>
          <a:xfrm>
            <a:off x="0" y="3696737"/>
            <a:ext cx="6005216" cy="2232937"/>
          </a:xfrm>
          <a:prstGeom prst="rect">
            <a:avLst/>
          </a:prstGeom>
        </p:spPr>
      </p:pic>
      <p:pic>
        <p:nvPicPr>
          <p:cNvPr id="10" name="Picture 9">
            <a:extLst>
              <a:ext uri="{FF2B5EF4-FFF2-40B4-BE49-F238E27FC236}">
                <a16:creationId xmlns:a16="http://schemas.microsoft.com/office/drawing/2014/main" id="{D18B87AA-832D-6D2F-7284-39CA684F7A41}"/>
              </a:ext>
            </a:extLst>
          </p:cNvPr>
          <p:cNvPicPr>
            <a:picLocks noChangeAspect="1"/>
          </p:cNvPicPr>
          <p:nvPr/>
        </p:nvPicPr>
        <p:blipFill>
          <a:blip r:embed="rId6"/>
          <a:stretch>
            <a:fillRect/>
          </a:stretch>
        </p:blipFill>
        <p:spPr>
          <a:xfrm>
            <a:off x="6096000" y="384462"/>
            <a:ext cx="5553408" cy="2367867"/>
          </a:xfrm>
          <a:prstGeom prst="rect">
            <a:avLst/>
          </a:prstGeom>
        </p:spPr>
      </p:pic>
    </p:spTree>
    <p:extLst>
      <p:ext uri="{BB962C8B-B14F-4D97-AF65-F5344CB8AC3E}">
        <p14:creationId xmlns:p14="http://schemas.microsoft.com/office/powerpoint/2010/main" val="33401088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bg/>
                                          </p:spTgt>
                                        </p:tgtEl>
                                        <p:attrNameLst>
                                          <p:attrName>style.visibility</p:attrName>
                                        </p:attrNameLst>
                                      </p:cBhvr>
                                      <p:to>
                                        <p:strVal val="visible"/>
                                      </p:to>
                                    </p:set>
                                    <p:animEffect transition="in" filter="fade">
                                      <p:cBhvr>
                                        <p:cTn id="14" dur="1000"/>
                                        <p:tgtEl>
                                          <p:spTgt spid="3">
                                            <p:bg/>
                                          </p:spTgt>
                                        </p:tgtEl>
                                      </p:cBhvr>
                                    </p:animEffect>
                                    <p:anim calcmode="lin" valueType="num">
                                      <p:cBhvr>
                                        <p:cTn id="15" dur="1000" fill="hold"/>
                                        <p:tgtEl>
                                          <p:spTgt spid="3">
                                            <p:bg/>
                                          </p:spTgt>
                                        </p:tgtEl>
                                        <p:attrNameLst>
                                          <p:attrName>ppt_x</p:attrName>
                                        </p:attrNameLst>
                                      </p:cBhvr>
                                      <p:tavLst>
                                        <p:tav tm="0">
                                          <p:val>
                                            <p:strVal val="#ppt_x"/>
                                          </p:val>
                                        </p:tav>
                                        <p:tav tm="100000">
                                          <p:val>
                                            <p:strVal val="#ppt_x"/>
                                          </p:val>
                                        </p:tav>
                                      </p:tavLst>
                                    </p:anim>
                                    <p:anim calcmode="lin" valueType="num">
                                      <p:cBhvr>
                                        <p:cTn id="16" dur="1000" fill="hold"/>
                                        <p:tgtEl>
                                          <p:spTgt spid="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fade">
                                      <p:cBhvr>
                                        <p:cTn id="21" dur="1000"/>
                                        <p:tgtEl>
                                          <p:spTgt spid="3">
                                            <p:txEl>
                                              <p:pRg st="0" end="0"/>
                                            </p:txEl>
                                          </p:spTgt>
                                        </p:tgtEl>
                                      </p:cBhvr>
                                    </p:animEffect>
                                    <p:anim calcmode="lin" valueType="num">
                                      <p:cBhvr>
                                        <p:cTn id="2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fade">
                                      <p:cBhvr>
                                        <p:cTn id="28" dur="1000"/>
                                        <p:tgtEl>
                                          <p:spTgt spid="3">
                                            <p:txEl>
                                              <p:pRg st="1" end="1"/>
                                            </p:txEl>
                                          </p:spTgt>
                                        </p:tgtEl>
                                      </p:cBhvr>
                                    </p:animEffect>
                                    <p:anim calcmode="lin" valueType="num">
                                      <p:cBhvr>
                                        <p:cTn id="2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bg/>
                                          </p:spTgt>
                                        </p:tgtEl>
                                        <p:attrNameLst>
                                          <p:attrName>style.visibility</p:attrName>
                                        </p:attrNameLst>
                                      </p:cBhvr>
                                      <p:to>
                                        <p:strVal val="visible"/>
                                      </p:to>
                                    </p:set>
                                    <p:animEffect transition="in" filter="fade">
                                      <p:cBhvr>
                                        <p:cTn id="42" dur="1000"/>
                                        <p:tgtEl>
                                          <p:spTgt spid="6">
                                            <p:bg/>
                                          </p:spTgt>
                                        </p:tgtEl>
                                      </p:cBhvr>
                                    </p:animEffect>
                                    <p:anim calcmode="lin" valueType="num">
                                      <p:cBhvr>
                                        <p:cTn id="43" dur="1000" fill="hold"/>
                                        <p:tgtEl>
                                          <p:spTgt spid="6">
                                            <p:bg/>
                                          </p:spTgt>
                                        </p:tgtEl>
                                        <p:attrNameLst>
                                          <p:attrName>ppt_x</p:attrName>
                                        </p:attrNameLst>
                                      </p:cBhvr>
                                      <p:tavLst>
                                        <p:tav tm="0">
                                          <p:val>
                                            <p:strVal val="#ppt_x"/>
                                          </p:val>
                                        </p:tav>
                                        <p:tav tm="100000">
                                          <p:val>
                                            <p:strVal val="#ppt_x"/>
                                          </p:val>
                                        </p:tav>
                                      </p:tavLst>
                                    </p:anim>
                                    <p:anim calcmode="lin" valueType="num">
                                      <p:cBhvr>
                                        <p:cTn id="44" dur="1000" fill="hold"/>
                                        <p:tgtEl>
                                          <p:spTgt spid="6">
                                            <p:bg/>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6">
                                            <p:txEl>
                                              <p:pRg st="0" end="0"/>
                                            </p:txEl>
                                          </p:spTgt>
                                        </p:tgtEl>
                                        <p:attrNameLst>
                                          <p:attrName>style.visibility</p:attrName>
                                        </p:attrNameLst>
                                      </p:cBhvr>
                                      <p:to>
                                        <p:strVal val="visible"/>
                                      </p:to>
                                    </p:set>
                                    <p:animEffect transition="in" filter="fade">
                                      <p:cBhvr>
                                        <p:cTn id="49" dur="1000"/>
                                        <p:tgtEl>
                                          <p:spTgt spid="6">
                                            <p:txEl>
                                              <p:pRg st="0" end="0"/>
                                            </p:txEl>
                                          </p:spTgt>
                                        </p:tgtEl>
                                      </p:cBhvr>
                                    </p:animEffect>
                                    <p:anim calcmode="lin" valueType="num">
                                      <p:cBhvr>
                                        <p:cTn id="5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
                                            <p:txEl>
                                              <p:pRg st="1" end="1"/>
                                            </p:txEl>
                                          </p:spTgt>
                                        </p:tgtEl>
                                        <p:attrNameLst>
                                          <p:attrName>style.visibility</p:attrName>
                                        </p:attrNameLst>
                                      </p:cBhvr>
                                      <p:to>
                                        <p:strVal val="visible"/>
                                      </p:to>
                                    </p:set>
                                    <p:animEffect transition="in" filter="fade">
                                      <p:cBhvr>
                                        <p:cTn id="56" dur="1000"/>
                                        <p:tgtEl>
                                          <p:spTgt spid="6">
                                            <p:txEl>
                                              <p:pRg st="1" end="1"/>
                                            </p:txEl>
                                          </p:spTgt>
                                        </p:tgtEl>
                                      </p:cBhvr>
                                    </p:animEffect>
                                    <p:anim calcmode="lin" valueType="num">
                                      <p:cBhvr>
                                        <p:cTn id="57"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1000"/>
                                        <p:tgtEl>
                                          <p:spTgt spid="9"/>
                                        </p:tgtEl>
                                      </p:cBhvr>
                                    </p:animEffect>
                                    <p:anim calcmode="lin" valueType="num">
                                      <p:cBhvr>
                                        <p:cTn id="64" dur="1000" fill="hold"/>
                                        <p:tgtEl>
                                          <p:spTgt spid="9"/>
                                        </p:tgtEl>
                                        <p:attrNameLst>
                                          <p:attrName>ppt_x</p:attrName>
                                        </p:attrNameLst>
                                      </p:cBhvr>
                                      <p:tavLst>
                                        <p:tav tm="0">
                                          <p:val>
                                            <p:strVal val="#ppt_x"/>
                                          </p:val>
                                        </p:tav>
                                        <p:tav tm="100000">
                                          <p:val>
                                            <p:strVal val="#ppt_x"/>
                                          </p:val>
                                        </p:tav>
                                      </p:tavLst>
                                    </p:anim>
                                    <p:anim calcmode="lin" valueType="num">
                                      <p:cBhvr>
                                        <p:cTn id="6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4">
                                            <p:bg/>
                                          </p:spTgt>
                                        </p:tgtEl>
                                        <p:attrNameLst>
                                          <p:attrName>style.visibility</p:attrName>
                                        </p:attrNameLst>
                                      </p:cBhvr>
                                      <p:to>
                                        <p:strVal val="visible"/>
                                      </p:to>
                                    </p:set>
                                    <p:animEffect transition="in" filter="fade">
                                      <p:cBhvr>
                                        <p:cTn id="70" dur="1000"/>
                                        <p:tgtEl>
                                          <p:spTgt spid="4">
                                            <p:bg/>
                                          </p:spTgt>
                                        </p:tgtEl>
                                      </p:cBhvr>
                                    </p:animEffect>
                                    <p:anim calcmode="lin" valueType="num">
                                      <p:cBhvr>
                                        <p:cTn id="71" dur="1000" fill="hold"/>
                                        <p:tgtEl>
                                          <p:spTgt spid="4">
                                            <p:bg/>
                                          </p:spTgt>
                                        </p:tgtEl>
                                        <p:attrNameLst>
                                          <p:attrName>ppt_x</p:attrName>
                                        </p:attrNameLst>
                                      </p:cBhvr>
                                      <p:tavLst>
                                        <p:tav tm="0">
                                          <p:val>
                                            <p:strVal val="#ppt_x"/>
                                          </p:val>
                                        </p:tav>
                                        <p:tav tm="100000">
                                          <p:val>
                                            <p:strVal val="#ppt_x"/>
                                          </p:val>
                                        </p:tav>
                                      </p:tavLst>
                                    </p:anim>
                                    <p:anim calcmode="lin" valueType="num">
                                      <p:cBhvr>
                                        <p:cTn id="72" dur="1000" fill="hold"/>
                                        <p:tgtEl>
                                          <p:spTgt spid="4">
                                            <p:bg/>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4">
                                            <p:txEl>
                                              <p:pRg st="0" end="0"/>
                                            </p:txEl>
                                          </p:spTgt>
                                        </p:tgtEl>
                                        <p:attrNameLst>
                                          <p:attrName>style.visibility</p:attrName>
                                        </p:attrNameLst>
                                      </p:cBhvr>
                                      <p:to>
                                        <p:strVal val="visible"/>
                                      </p:to>
                                    </p:set>
                                    <p:animEffect transition="in" filter="fade">
                                      <p:cBhvr>
                                        <p:cTn id="77" dur="1000"/>
                                        <p:tgtEl>
                                          <p:spTgt spid="4">
                                            <p:txEl>
                                              <p:pRg st="0" end="0"/>
                                            </p:txEl>
                                          </p:spTgt>
                                        </p:tgtEl>
                                      </p:cBhvr>
                                    </p:animEffect>
                                    <p:anim calcmode="lin" valueType="num">
                                      <p:cBhvr>
                                        <p:cTn id="7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7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4">
                                            <p:txEl>
                                              <p:pRg st="1" end="1"/>
                                            </p:txEl>
                                          </p:spTgt>
                                        </p:tgtEl>
                                        <p:attrNameLst>
                                          <p:attrName>style.visibility</p:attrName>
                                        </p:attrNameLst>
                                      </p:cBhvr>
                                      <p:to>
                                        <p:strVal val="visible"/>
                                      </p:to>
                                    </p:set>
                                    <p:animEffect transition="in" filter="fade">
                                      <p:cBhvr>
                                        <p:cTn id="84" dur="1000"/>
                                        <p:tgtEl>
                                          <p:spTgt spid="4">
                                            <p:txEl>
                                              <p:pRg st="1" end="1"/>
                                            </p:txEl>
                                          </p:spTgt>
                                        </p:tgtEl>
                                      </p:cBhvr>
                                    </p:animEffect>
                                    <p:anim calcmode="lin" valueType="num">
                                      <p:cBhvr>
                                        <p:cTn id="8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8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nodeType="click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fade">
                                      <p:cBhvr>
                                        <p:cTn id="91" dur="1000"/>
                                        <p:tgtEl>
                                          <p:spTgt spid="8"/>
                                        </p:tgtEl>
                                      </p:cBhvr>
                                    </p:animEffect>
                                    <p:anim calcmode="lin" valueType="num">
                                      <p:cBhvr>
                                        <p:cTn id="92" dur="1000" fill="hold"/>
                                        <p:tgtEl>
                                          <p:spTgt spid="8"/>
                                        </p:tgtEl>
                                        <p:attrNameLst>
                                          <p:attrName>ppt_x</p:attrName>
                                        </p:attrNameLst>
                                      </p:cBhvr>
                                      <p:tavLst>
                                        <p:tav tm="0">
                                          <p:val>
                                            <p:strVal val="#ppt_x"/>
                                          </p:val>
                                        </p:tav>
                                        <p:tav tm="100000">
                                          <p:val>
                                            <p:strVal val="#ppt_x"/>
                                          </p:val>
                                        </p:tav>
                                      </p:tavLst>
                                    </p:anim>
                                    <p:anim calcmode="lin" valueType="num">
                                      <p:cBhvr>
                                        <p:cTn id="9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5">
                                            <p:bg/>
                                          </p:spTgt>
                                        </p:tgtEl>
                                        <p:attrNameLst>
                                          <p:attrName>style.visibility</p:attrName>
                                        </p:attrNameLst>
                                      </p:cBhvr>
                                      <p:to>
                                        <p:strVal val="visible"/>
                                      </p:to>
                                    </p:set>
                                    <p:animEffect transition="in" filter="fade">
                                      <p:cBhvr>
                                        <p:cTn id="98" dur="1000"/>
                                        <p:tgtEl>
                                          <p:spTgt spid="5">
                                            <p:bg/>
                                          </p:spTgt>
                                        </p:tgtEl>
                                      </p:cBhvr>
                                    </p:animEffect>
                                    <p:anim calcmode="lin" valueType="num">
                                      <p:cBhvr>
                                        <p:cTn id="99" dur="1000" fill="hold"/>
                                        <p:tgtEl>
                                          <p:spTgt spid="5">
                                            <p:bg/>
                                          </p:spTgt>
                                        </p:tgtEl>
                                        <p:attrNameLst>
                                          <p:attrName>ppt_x</p:attrName>
                                        </p:attrNameLst>
                                      </p:cBhvr>
                                      <p:tavLst>
                                        <p:tav tm="0">
                                          <p:val>
                                            <p:strVal val="#ppt_x"/>
                                          </p:val>
                                        </p:tav>
                                        <p:tav tm="100000">
                                          <p:val>
                                            <p:strVal val="#ppt_x"/>
                                          </p:val>
                                        </p:tav>
                                      </p:tavLst>
                                    </p:anim>
                                    <p:anim calcmode="lin" valueType="num">
                                      <p:cBhvr>
                                        <p:cTn id="100" dur="1000" fill="hold"/>
                                        <p:tgtEl>
                                          <p:spTgt spid="5">
                                            <p:bg/>
                                          </p:spTgt>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5">
                                            <p:txEl>
                                              <p:pRg st="0" end="0"/>
                                            </p:txEl>
                                          </p:spTgt>
                                        </p:tgtEl>
                                        <p:attrNameLst>
                                          <p:attrName>style.visibility</p:attrName>
                                        </p:attrNameLst>
                                      </p:cBhvr>
                                      <p:to>
                                        <p:strVal val="visible"/>
                                      </p:to>
                                    </p:set>
                                    <p:animEffect transition="in" filter="fade">
                                      <p:cBhvr>
                                        <p:cTn id="105" dur="1000"/>
                                        <p:tgtEl>
                                          <p:spTgt spid="5">
                                            <p:txEl>
                                              <p:pRg st="0" end="0"/>
                                            </p:txEl>
                                          </p:spTgt>
                                        </p:tgtEl>
                                      </p:cBhvr>
                                    </p:animEffect>
                                    <p:anim calcmode="lin" valueType="num">
                                      <p:cBhvr>
                                        <p:cTn id="106"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07"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5">
                                            <p:txEl>
                                              <p:pRg st="1" end="1"/>
                                            </p:txEl>
                                          </p:spTgt>
                                        </p:tgtEl>
                                        <p:attrNameLst>
                                          <p:attrName>style.visibility</p:attrName>
                                        </p:attrNameLst>
                                      </p:cBhvr>
                                      <p:to>
                                        <p:strVal val="visible"/>
                                      </p:to>
                                    </p:set>
                                    <p:animEffect transition="in" filter="fade">
                                      <p:cBhvr>
                                        <p:cTn id="112" dur="1000"/>
                                        <p:tgtEl>
                                          <p:spTgt spid="5">
                                            <p:txEl>
                                              <p:pRg st="1" end="1"/>
                                            </p:txEl>
                                          </p:spTgt>
                                        </p:tgtEl>
                                      </p:cBhvr>
                                    </p:animEffect>
                                    <p:anim calcmode="lin" valueType="num">
                                      <p:cBhvr>
                                        <p:cTn id="113"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14"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P spid="6"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B1E6FE-4D5E-E498-DDA7-02D23CB1937C}"/>
              </a:ext>
            </a:extLst>
          </p:cNvPr>
          <p:cNvPicPr>
            <a:picLocks noChangeAspect="1"/>
          </p:cNvPicPr>
          <p:nvPr/>
        </p:nvPicPr>
        <p:blipFill>
          <a:blip r:embed="rId2"/>
          <a:stretch>
            <a:fillRect/>
          </a:stretch>
        </p:blipFill>
        <p:spPr>
          <a:xfrm>
            <a:off x="29845" y="1"/>
            <a:ext cx="3565410" cy="2578266"/>
          </a:xfrm>
          <a:prstGeom prst="rect">
            <a:avLst/>
          </a:prstGeom>
        </p:spPr>
      </p:pic>
      <p:pic>
        <p:nvPicPr>
          <p:cNvPr id="3" name="Picture 2">
            <a:extLst>
              <a:ext uri="{FF2B5EF4-FFF2-40B4-BE49-F238E27FC236}">
                <a16:creationId xmlns:a16="http://schemas.microsoft.com/office/drawing/2014/main" id="{26FFA3C1-E0AE-0054-0256-67E99A533FEA}"/>
              </a:ext>
            </a:extLst>
          </p:cNvPr>
          <p:cNvPicPr>
            <a:picLocks noChangeAspect="1"/>
          </p:cNvPicPr>
          <p:nvPr/>
        </p:nvPicPr>
        <p:blipFill>
          <a:blip r:embed="rId3"/>
          <a:stretch>
            <a:fillRect/>
          </a:stretch>
        </p:blipFill>
        <p:spPr>
          <a:xfrm>
            <a:off x="4032622" y="0"/>
            <a:ext cx="3700340" cy="2578267"/>
          </a:xfrm>
          <a:prstGeom prst="rect">
            <a:avLst/>
          </a:prstGeom>
        </p:spPr>
      </p:pic>
      <p:pic>
        <p:nvPicPr>
          <p:cNvPr id="4" name="Picture 3">
            <a:extLst>
              <a:ext uri="{FF2B5EF4-FFF2-40B4-BE49-F238E27FC236}">
                <a16:creationId xmlns:a16="http://schemas.microsoft.com/office/drawing/2014/main" id="{46CF44B4-1A08-33EE-3077-1CFE87063062}"/>
              </a:ext>
            </a:extLst>
          </p:cNvPr>
          <p:cNvPicPr>
            <a:picLocks noChangeAspect="1"/>
          </p:cNvPicPr>
          <p:nvPr/>
        </p:nvPicPr>
        <p:blipFill>
          <a:blip r:embed="rId4"/>
          <a:stretch>
            <a:fillRect/>
          </a:stretch>
        </p:blipFill>
        <p:spPr>
          <a:xfrm>
            <a:off x="8170329" y="0"/>
            <a:ext cx="3939638" cy="2578267"/>
          </a:xfrm>
          <a:prstGeom prst="rect">
            <a:avLst/>
          </a:prstGeom>
        </p:spPr>
      </p:pic>
      <p:pic>
        <p:nvPicPr>
          <p:cNvPr id="5" name="Picture 4">
            <a:extLst>
              <a:ext uri="{FF2B5EF4-FFF2-40B4-BE49-F238E27FC236}">
                <a16:creationId xmlns:a16="http://schemas.microsoft.com/office/drawing/2014/main" id="{2B51B434-B9B5-0DFE-695B-6DC5112EF17A}"/>
              </a:ext>
            </a:extLst>
          </p:cNvPr>
          <p:cNvPicPr>
            <a:picLocks noChangeAspect="1"/>
          </p:cNvPicPr>
          <p:nvPr/>
        </p:nvPicPr>
        <p:blipFill>
          <a:blip r:embed="rId5"/>
          <a:stretch>
            <a:fillRect/>
          </a:stretch>
        </p:blipFill>
        <p:spPr>
          <a:xfrm>
            <a:off x="54384" y="3352212"/>
            <a:ext cx="3516331" cy="2832622"/>
          </a:xfrm>
          <a:prstGeom prst="rect">
            <a:avLst/>
          </a:prstGeom>
        </p:spPr>
      </p:pic>
      <p:pic>
        <p:nvPicPr>
          <p:cNvPr id="6" name="Picture 5">
            <a:extLst>
              <a:ext uri="{FF2B5EF4-FFF2-40B4-BE49-F238E27FC236}">
                <a16:creationId xmlns:a16="http://schemas.microsoft.com/office/drawing/2014/main" id="{14ED284E-1B6F-45D6-4E55-3C8EAC9FA6B6}"/>
              </a:ext>
            </a:extLst>
          </p:cNvPr>
          <p:cNvPicPr>
            <a:picLocks noChangeAspect="1"/>
          </p:cNvPicPr>
          <p:nvPr/>
        </p:nvPicPr>
        <p:blipFill>
          <a:blip r:embed="rId6"/>
          <a:stretch>
            <a:fillRect/>
          </a:stretch>
        </p:blipFill>
        <p:spPr>
          <a:xfrm>
            <a:off x="8431605" y="3349925"/>
            <a:ext cx="3678362" cy="2832621"/>
          </a:xfrm>
          <a:prstGeom prst="rect">
            <a:avLst/>
          </a:prstGeom>
        </p:spPr>
      </p:pic>
      <p:pic>
        <p:nvPicPr>
          <p:cNvPr id="7" name="Picture 6">
            <a:extLst>
              <a:ext uri="{FF2B5EF4-FFF2-40B4-BE49-F238E27FC236}">
                <a16:creationId xmlns:a16="http://schemas.microsoft.com/office/drawing/2014/main" id="{C28BDB8C-2292-B946-703E-ABC790AD8431}"/>
              </a:ext>
            </a:extLst>
          </p:cNvPr>
          <p:cNvPicPr>
            <a:picLocks noChangeAspect="1"/>
          </p:cNvPicPr>
          <p:nvPr/>
        </p:nvPicPr>
        <p:blipFill>
          <a:blip r:embed="rId7"/>
          <a:stretch>
            <a:fillRect/>
          </a:stretch>
        </p:blipFill>
        <p:spPr>
          <a:xfrm>
            <a:off x="4021673" y="3349925"/>
            <a:ext cx="4148656" cy="2832622"/>
          </a:xfrm>
          <a:prstGeom prst="rect">
            <a:avLst/>
          </a:prstGeom>
        </p:spPr>
      </p:pic>
      <p:sp>
        <p:nvSpPr>
          <p:cNvPr id="8" name="TextBox 7">
            <a:extLst>
              <a:ext uri="{FF2B5EF4-FFF2-40B4-BE49-F238E27FC236}">
                <a16:creationId xmlns:a16="http://schemas.microsoft.com/office/drawing/2014/main" id="{495581DE-DFDF-55CD-A280-568ABC1FA1D3}"/>
              </a:ext>
            </a:extLst>
          </p:cNvPr>
          <p:cNvSpPr txBox="1"/>
          <p:nvPr/>
        </p:nvSpPr>
        <p:spPr>
          <a:xfrm>
            <a:off x="29845" y="2629143"/>
            <a:ext cx="3819141"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25.98  with 2 degrees of freedom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-11364</a:t>
            </a:r>
            <a:endParaRPr lang="en-IN" sz="800" dirty="0"/>
          </a:p>
        </p:txBody>
      </p:sp>
      <p:sp>
        <p:nvSpPr>
          <p:cNvPr id="9" name="TextBox 8">
            <a:extLst>
              <a:ext uri="{FF2B5EF4-FFF2-40B4-BE49-F238E27FC236}">
                <a16:creationId xmlns:a16="http://schemas.microsoft.com/office/drawing/2014/main" id="{0B372D94-8F36-8E66-5C6D-136900D78E75}"/>
              </a:ext>
            </a:extLst>
          </p:cNvPr>
          <p:cNvSpPr txBox="1"/>
          <p:nvPr/>
        </p:nvSpPr>
        <p:spPr>
          <a:xfrm>
            <a:off x="4032622" y="2629143"/>
            <a:ext cx="3819141"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61.33  with  degrees of freedom 3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- 11331</a:t>
            </a:r>
            <a:endParaRPr lang="en-IN" sz="800" dirty="0"/>
          </a:p>
        </p:txBody>
      </p:sp>
      <p:sp>
        <p:nvSpPr>
          <p:cNvPr id="10" name="TextBox 9">
            <a:extLst>
              <a:ext uri="{FF2B5EF4-FFF2-40B4-BE49-F238E27FC236}">
                <a16:creationId xmlns:a16="http://schemas.microsoft.com/office/drawing/2014/main" id="{3F66FF87-8640-4805-99C8-A6F8508231A8}"/>
              </a:ext>
            </a:extLst>
          </p:cNvPr>
          <p:cNvSpPr txBox="1"/>
          <p:nvPr/>
        </p:nvSpPr>
        <p:spPr>
          <a:xfrm>
            <a:off x="8170329" y="2629143"/>
            <a:ext cx="3939638"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66.56  with 4 degrees of freedom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- 11328</a:t>
            </a:r>
            <a:endParaRPr lang="en-IN" sz="800" dirty="0"/>
          </a:p>
        </p:txBody>
      </p:sp>
      <p:sp>
        <p:nvSpPr>
          <p:cNvPr id="11" name="TextBox 10">
            <a:extLst>
              <a:ext uri="{FF2B5EF4-FFF2-40B4-BE49-F238E27FC236}">
                <a16:creationId xmlns:a16="http://schemas.microsoft.com/office/drawing/2014/main" id="{81BA7865-B6F1-B772-7E55-D6BF9E093ECF}"/>
              </a:ext>
            </a:extLst>
          </p:cNvPr>
          <p:cNvSpPr txBox="1"/>
          <p:nvPr/>
        </p:nvSpPr>
        <p:spPr>
          <a:xfrm>
            <a:off x="54384" y="6214445"/>
            <a:ext cx="3565410"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87.48  with 8 degrees of freedom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- 11309</a:t>
            </a:r>
            <a:endParaRPr lang="en-IN" sz="800" dirty="0"/>
          </a:p>
        </p:txBody>
      </p:sp>
      <p:sp>
        <p:nvSpPr>
          <p:cNvPr id="12" name="TextBox 11">
            <a:extLst>
              <a:ext uri="{FF2B5EF4-FFF2-40B4-BE49-F238E27FC236}">
                <a16:creationId xmlns:a16="http://schemas.microsoft.com/office/drawing/2014/main" id="{4521B612-A340-06D2-11E8-EDB9DD58C7E7}"/>
              </a:ext>
            </a:extLst>
          </p:cNvPr>
          <p:cNvSpPr txBox="1"/>
          <p:nvPr/>
        </p:nvSpPr>
        <p:spPr>
          <a:xfrm>
            <a:off x="4021673" y="6235702"/>
            <a:ext cx="4148656"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175.41  with 8 degrees of freedom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- 11227</a:t>
            </a:r>
            <a:endParaRPr lang="en-IN" sz="800" dirty="0"/>
          </a:p>
        </p:txBody>
      </p:sp>
      <p:sp>
        <p:nvSpPr>
          <p:cNvPr id="13" name="TextBox 12">
            <a:extLst>
              <a:ext uri="{FF2B5EF4-FFF2-40B4-BE49-F238E27FC236}">
                <a16:creationId xmlns:a16="http://schemas.microsoft.com/office/drawing/2014/main" id="{D963772D-FC7E-6936-8619-354DEB3E11FA}"/>
              </a:ext>
            </a:extLst>
          </p:cNvPr>
          <p:cNvSpPr txBox="1"/>
          <p:nvPr/>
        </p:nvSpPr>
        <p:spPr>
          <a:xfrm>
            <a:off x="8431605" y="6214445"/>
            <a:ext cx="3707219" cy="584775"/>
          </a:xfrm>
          <a:prstGeom prst="rect">
            <a:avLst/>
          </a:prstGeom>
          <a:noFill/>
          <a:ln>
            <a:solidFill>
              <a:srgbClr val="002060"/>
            </a:solidFill>
          </a:ln>
        </p:spPr>
        <p:txBody>
          <a:bodyPr wrap="square" rtlCol="0">
            <a:spAutoFit/>
          </a:bodyPr>
          <a:lstStyle/>
          <a:p>
            <a:pPr fontAlgn="base"/>
            <a:r>
              <a:rPr lang="en-IN" sz="800" dirty="0">
                <a:solidFill>
                  <a:srgbClr val="002060"/>
                </a:solidFill>
                <a:effectLst/>
                <a:latin typeface="Rockwell Nova" panose="02060503020205020403" pitchFamily="18" charset="0"/>
                <a:ea typeface="Times New Roman" panose="02020603050405020304" pitchFamily="18" charset="0"/>
              </a:rPr>
              <a:t>X</a:t>
            </a:r>
            <a:r>
              <a:rPr lang="en-IN" sz="800" baseline="30000" dirty="0">
                <a:solidFill>
                  <a:srgbClr val="002060"/>
                </a:solidFill>
                <a:effectLst/>
                <a:latin typeface="Rockwell Nova" panose="02060503020205020403" pitchFamily="18" charset="0"/>
                <a:ea typeface="Times New Roman" panose="02020603050405020304" pitchFamily="18" charset="0"/>
              </a:rPr>
              <a:t>2</a:t>
            </a:r>
            <a:r>
              <a:rPr lang="en-IN" sz="800" dirty="0">
                <a:solidFill>
                  <a:srgbClr val="002060"/>
                </a:solidFill>
                <a:effectLst/>
                <a:latin typeface="Rockwell Nova" panose="02060503020205020403" pitchFamily="18" charset="0"/>
                <a:ea typeface="Times New Roman" panose="02020603050405020304" pitchFamily="18" charset="0"/>
              </a:rPr>
              <a:t> value of  176.51 with 8 degrees of freedom has a p-value less than 0.000001.Since this p-value is much less than .05, we would conclude that the model is highly useful.</a:t>
            </a:r>
          </a:p>
          <a:p>
            <a:pPr fontAlgn="base"/>
            <a:r>
              <a:rPr lang="en-IN" sz="800" dirty="0">
                <a:solidFill>
                  <a:srgbClr val="002060"/>
                </a:solidFill>
                <a:effectLst/>
                <a:latin typeface="Rockwell Nova" panose="02060503020205020403" pitchFamily="18" charset="0"/>
                <a:ea typeface="Times New Roman" panose="02020603050405020304" pitchFamily="18" charset="0"/>
              </a:rPr>
              <a:t>Here the AIC VALUE is - 11226</a:t>
            </a:r>
            <a:endParaRPr lang="en-IN" sz="800" dirty="0"/>
          </a:p>
        </p:txBody>
      </p:sp>
    </p:spTree>
    <p:extLst>
      <p:ext uri="{BB962C8B-B14F-4D97-AF65-F5344CB8AC3E}">
        <p14:creationId xmlns:p14="http://schemas.microsoft.com/office/powerpoint/2010/main" val="14521224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1000"/>
                                        <p:tgtEl>
                                          <p:spTgt spid="5"/>
                                        </p:tgtEl>
                                      </p:cBhvr>
                                    </p:animEffect>
                                    <p:anim calcmode="lin" valueType="num">
                                      <p:cBhvr>
                                        <p:cTn id="50" dur="1000" fill="hold"/>
                                        <p:tgtEl>
                                          <p:spTgt spid="5"/>
                                        </p:tgtEl>
                                        <p:attrNameLst>
                                          <p:attrName>ppt_x</p:attrName>
                                        </p:attrNameLst>
                                      </p:cBhvr>
                                      <p:tavLst>
                                        <p:tav tm="0">
                                          <p:val>
                                            <p:strVal val="#ppt_x"/>
                                          </p:val>
                                        </p:tav>
                                        <p:tav tm="100000">
                                          <p:val>
                                            <p:strVal val="#ppt_x"/>
                                          </p:val>
                                        </p:tav>
                                      </p:tavLst>
                                    </p:anim>
                                    <p:anim calcmode="lin" valueType="num">
                                      <p:cBhvr>
                                        <p:cTn id="5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fade">
                                      <p:cBhvr>
                                        <p:cTn id="63" dur="1000"/>
                                        <p:tgtEl>
                                          <p:spTgt spid="7"/>
                                        </p:tgtEl>
                                      </p:cBhvr>
                                    </p:animEffect>
                                    <p:anim calcmode="lin" valueType="num">
                                      <p:cBhvr>
                                        <p:cTn id="64" dur="1000" fill="hold"/>
                                        <p:tgtEl>
                                          <p:spTgt spid="7"/>
                                        </p:tgtEl>
                                        <p:attrNameLst>
                                          <p:attrName>ppt_x</p:attrName>
                                        </p:attrNameLst>
                                      </p:cBhvr>
                                      <p:tavLst>
                                        <p:tav tm="0">
                                          <p:val>
                                            <p:strVal val="#ppt_x"/>
                                          </p:val>
                                        </p:tav>
                                        <p:tav tm="100000">
                                          <p:val>
                                            <p:strVal val="#ppt_x"/>
                                          </p:val>
                                        </p:tav>
                                      </p:tavLst>
                                    </p:anim>
                                    <p:anim calcmode="lin" valueType="num">
                                      <p:cBhvr>
                                        <p:cTn id="6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2"/>
                                        </p:tgtEl>
                                        <p:attrNameLst>
                                          <p:attrName>style.visibility</p:attrName>
                                        </p:attrNameLst>
                                      </p:cBhvr>
                                      <p:to>
                                        <p:strVal val="visible"/>
                                      </p:to>
                                    </p:set>
                                    <p:animEffect transition="in" filter="fade">
                                      <p:cBhvr>
                                        <p:cTn id="70" dur="1000"/>
                                        <p:tgtEl>
                                          <p:spTgt spid="12"/>
                                        </p:tgtEl>
                                      </p:cBhvr>
                                    </p:animEffect>
                                    <p:anim calcmode="lin" valueType="num">
                                      <p:cBhvr>
                                        <p:cTn id="71" dur="1000" fill="hold"/>
                                        <p:tgtEl>
                                          <p:spTgt spid="12"/>
                                        </p:tgtEl>
                                        <p:attrNameLst>
                                          <p:attrName>ppt_x</p:attrName>
                                        </p:attrNameLst>
                                      </p:cBhvr>
                                      <p:tavLst>
                                        <p:tav tm="0">
                                          <p:val>
                                            <p:strVal val="#ppt_x"/>
                                          </p:val>
                                        </p:tav>
                                        <p:tav tm="100000">
                                          <p:val>
                                            <p:strVal val="#ppt_x"/>
                                          </p:val>
                                        </p:tav>
                                      </p:tavLst>
                                    </p:anim>
                                    <p:anim calcmode="lin" valueType="num">
                                      <p:cBhvr>
                                        <p:cTn id="72"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1000"/>
                                        <p:tgtEl>
                                          <p:spTgt spid="6"/>
                                        </p:tgtEl>
                                      </p:cBhvr>
                                    </p:animEffect>
                                    <p:anim calcmode="lin" valueType="num">
                                      <p:cBhvr>
                                        <p:cTn id="78" dur="1000" fill="hold"/>
                                        <p:tgtEl>
                                          <p:spTgt spid="6"/>
                                        </p:tgtEl>
                                        <p:attrNameLst>
                                          <p:attrName>ppt_x</p:attrName>
                                        </p:attrNameLst>
                                      </p:cBhvr>
                                      <p:tavLst>
                                        <p:tav tm="0">
                                          <p:val>
                                            <p:strVal val="#ppt_x"/>
                                          </p:val>
                                        </p:tav>
                                        <p:tav tm="100000">
                                          <p:val>
                                            <p:strVal val="#ppt_x"/>
                                          </p:val>
                                        </p:tav>
                                      </p:tavLst>
                                    </p:anim>
                                    <p:anim calcmode="lin" valueType="num">
                                      <p:cBhvr>
                                        <p:cTn id="7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1000"/>
                                        <p:tgtEl>
                                          <p:spTgt spid="13"/>
                                        </p:tgtEl>
                                      </p:cBhvr>
                                    </p:animEffect>
                                    <p:anim calcmode="lin" valueType="num">
                                      <p:cBhvr>
                                        <p:cTn id="85" dur="1000" fill="hold"/>
                                        <p:tgtEl>
                                          <p:spTgt spid="13"/>
                                        </p:tgtEl>
                                        <p:attrNameLst>
                                          <p:attrName>ppt_x</p:attrName>
                                        </p:attrNameLst>
                                      </p:cBhvr>
                                      <p:tavLst>
                                        <p:tav tm="0">
                                          <p:val>
                                            <p:strVal val="#ppt_x"/>
                                          </p:val>
                                        </p:tav>
                                        <p:tav tm="100000">
                                          <p:val>
                                            <p:strVal val="#ppt_x"/>
                                          </p:val>
                                        </p:tav>
                                      </p:tavLst>
                                    </p:anim>
                                    <p:anim calcmode="lin" valueType="num">
                                      <p:cBhvr>
                                        <p:cTn id="8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1B3FC-C798-E67F-0A6E-1B37D8901BB0}"/>
              </a:ext>
            </a:extLst>
          </p:cNvPr>
          <p:cNvSpPr>
            <a:spLocks noGrp="1"/>
          </p:cNvSpPr>
          <p:nvPr>
            <p:ph idx="1"/>
          </p:nvPr>
        </p:nvSpPr>
        <p:spPr>
          <a:xfrm>
            <a:off x="405114" y="914400"/>
            <a:ext cx="8868888" cy="5126963"/>
          </a:xfrm>
        </p:spPr>
        <p:txBody>
          <a:bodyPr/>
          <a:lstStyle/>
          <a:p>
            <a:pPr>
              <a:buClr>
                <a:schemeClr val="bg2">
                  <a:lumMod val="25000"/>
                </a:schemeClr>
              </a:buClr>
              <a:buFont typeface="Wingdings" panose="05000000000000000000" pitchFamily="2" charset="2"/>
              <a:buChar char="Ø"/>
            </a:pPr>
            <a:r>
              <a:rPr lang="en-IN" sz="1600" dirty="0">
                <a:solidFill>
                  <a:schemeClr val="bg2">
                    <a:lumMod val="25000"/>
                  </a:schemeClr>
                </a:solidFill>
                <a:latin typeface="Rockwell" panose="02060603020205020403" pitchFamily="18" charset="0"/>
              </a:rPr>
              <a:t>FROM THE ANALYSIS WE CAN SEE THAT THERE HAS SOME ASSOCIATION BETWEEN VARIOUS RATING SYSTEM AND THERE HAS  NO ASSOCIATION BETWEEN VARIOUS RATING SYSTEM .</a:t>
            </a:r>
          </a:p>
          <a:p>
            <a:pPr>
              <a:buClr>
                <a:schemeClr val="bg2">
                  <a:lumMod val="25000"/>
                </a:schemeClr>
              </a:buClr>
              <a:buFont typeface="Wingdings" panose="05000000000000000000" pitchFamily="2" charset="2"/>
              <a:buChar char="Ø"/>
            </a:pPr>
            <a:r>
              <a:rPr lang="en-IN" sz="1600" dirty="0">
                <a:solidFill>
                  <a:schemeClr val="bg2">
                    <a:lumMod val="25000"/>
                  </a:schemeClr>
                </a:solidFill>
                <a:latin typeface="Rockwell" panose="02060603020205020403" pitchFamily="18" charset="0"/>
              </a:rPr>
              <a:t>WE CAN SAY THAT THE DATA DOES NOT COME FROM NORMAL DISTRIBUTION .</a:t>
            </a:r>
          </a:p>
          <a:p>
            <a:pPr>
              <a:buClr>
                <a:schemeClr val="bg2">
                  <a:lumMod val="25000"/>
                </a:schemeClr>
              </a:buClr>
              <a:buFont typeface="Wingdings" panose="05000000000000000000" pitchFamily="2" charset="2"/>
              <a:buChar char="Ø"/>
            </a:pPr>
            <a:r>
              <a:rPr lang="en-IN" sz="1600" dirty="0">
                <a:solidFill>
                  <a:schemeClr val="bg2">
                    <a:lumMod val="25000"/>
                  </a:schemeClr>
                </a:solidFill>
                <a:latin typeface="Rockwell" panose="02060603020205020403" pitchFamily="18" charset="0"/>
              </a:rPr>
              <a:t>ACTUALLY WE CAN SAY THAT THE DATA COMES FROM POISSON DISTRIBUTION.</a:t>
            </a:r>
          </a:p>
          <a:p>
            <a:pPr>
              <a:buClr>
                <a:schemeClr val="bg2">
                  <a:lumMod val="25000"/>
                </a:schemeClr>
              </a:buClr>
              <a:buFont typeface="Wingdings" panose="05000000000000000000" pitchFamily="2" charset="2"/>
              <a:buChar char="Ø"/>
            </a:pPr>
            <a:r>
              <a:rPr lang="en-IN" sz="1600" dirty="0">
                <a:solidFill>
                  <a:schemeClr val="bg2">
                    <a:lumMod val="25000"/>
                  </a:schemeClr>
                </a:solidFill>
                <a:latin typeface="Rockwell" panose="02060603020205020403" pitchFamily="18" charset="0"/>
              </a:rPr>
              <a:t>WE CAN SAY THAT ANY TWO DATASET(</a:t>
            </a:r>
            <a:r>
              <a:rPr lang="en-IN" sz="1600" dirty="0" err="1">
                <a:solidFill>
                  <a:schemeClr val="bg2">
                    <a:lumMod val="25000"/>
                  </a:schemeClr>
                </a:solidFill>
                <a:latin typeface="Rockwell" panose="02060603020205020403" pitchFamily="18" charset="0"/>
              </a:rPr>
              <a:t>i.e</a:t>
            </a:r>
            <a:r>
              <a:rPr lang="en-IN" sz="1600" dirty="0">
                <a:solidFill>
                  <a:schemeClr val="bg2">
                    <a:lumMod val="25000"/>
                  </a:schemeClr>
                </a:solidFill>
                <a:latin typeface="Rockwell" panose="02060603020205020403" pitchFamily="18" charset="0"/>
              </a:rPr>
              <a:t> THE RATINGS) DOES NOT COME FROM A SAME DISTRIBUTION.</a:t>
            </a:r>
          </a:p>
          <a:p>
            <a:pPr>
              <a:buClr>
                <a:schemeClr val="bg2">
                  <a:lumMod val="25000"/>
                </a:schemeClr>
              </a:buClr>
              <a:buFont typeface="Wingdings" panose="05000000000000000000" pitchFamily="2" charset="2"/>
              <a:buChar char="Ø"/>
            </a:pP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From ANOVA we can infer that there is a significant effect of the factors Potential </a:t>
            </a:r>
            <a:r>
              <a:rPr lang="en-IN" sz="1600" dirty="0" err="1">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Rating,Weight,Pace</a:t>
            </a: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 Rating ,Shooting </a:t>
            </a:r>
            <a:r>
              <a:rPr lang="en-IN" sz="1600" dirty="0" err="1">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Rating,Passing</a:t>
            </a: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 Rating, Defending Rating ,Physic Rating on the response variable Overall </a:t>
            </a:r>
            <a:r>
              <a:rPr lang="en-IN" sz="1600" dirty="0" err="1">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Rating.Based</a:t>
            </a: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 on the above observations We reject the null hypothesis that there is no effect of the amount of each factor (other ratings) used on the overall rating of the players.</a:t>
            </a:r>
          </a:p>
          <a:p>
            <a:pPr>
              <a:buClr>
                <a:schemeClr val="bg2">
                  <a:lumMod val="25000"/>
                </a:schemeClr>
              </a:buClr>
              <a:buFont typeface="Wingdings" panose="05000000000000000000" pitchFamily="2" charset="2"/>
              <a:buChar char="Ø"/>
            </a:pPr>
            <a:r>
              <a:rPr lang="en-IN" sz="1600" dirty="0">
                <a:solidFill>
                  <a:schemeClr val="bg2">
                    <a:lumMod val="25000"/>
                  </a:schemeClr>
                </a:solidFill>
                <a:latin typeface="Rockwell" panose="02060603020205020403" pitchFamily="18" charset="0"/>
              </a:rPr>
              <a:t>We can say that </a:t>
            </a:r>
            <a:r>
              <a:rPr lang="en-IN" sz="1600" dirty="0">
                <a:solidFill>
                  <a:srgbClr val="002060"/>
                </a:solidFill>
                <a:latin typeface="Rockwell" panose="02060603020205020403" pitchFamily="18" charset="0"/>
              </a:rPr>
              <a:t>the </a:t>
            </a:r>
            <a:r>
              <a:rPr lang="en-IN" sz="1600"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1600" b="1"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Generalized Linear </a:t>
            </a:r>
            <a:r>
              <a:rPr lang="en-IN" sz="1600" b="1" dirty="0">
                <a:solidFill>
                  <a:srgbClr val="002060"/>
                </a:solidFill>
                <a:latin typeface="Rockwell" panose="02060603020205020403" pitchFamily="18" charset="0"/>
                <a:ea typeface="Times New Roman" panose="02020603050405020304" pitchFamily="18" charset="0"/>
                <a:cs typeface="Times New Roman" panose="02020603050405020304" pitchFamily="18" charset="0"/>
              </a:rPr>
              <a:t>M</a:t>
            </a:r>
            <a:r>
              <a:rPr lang="en-IN" sz="1600" b="1"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odel is more useful than MULTIPLE LINEAR REGRESSION MODEL</a:t>
            </a:r>
            <a:r>
              <a:rPr lang="en-IN" sz="1600" b="1"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 in that dataset as </a:t>
            </a:r>
            <a:r>
              <a:rPr lang="en-IN" sz="1600" i="1" dirty="0">
                <a:solidFill>
                  <a:srgbClr val="002060"/>
                </a:solidFill>
                <a:effectLst/>
                <a:latin typeface="Rockwell" panose="02060603020205020403" pitchFamily="18" charset="0"/>
                <a:ea typeface="Times New Roman" panose="02020603050405020304" pitchFamily="18" charset="0"/>
                <a:cs typeface="Times New Roman" panose="02020603050405020304" pitchFamily="18" charset="0"/>
              </a:rPr>
              <a:t>WE CAN CLEARLY SEE THAT THE DATASET COMES FROM A POPULATION WHICH FOLLOWS POISSON DISTRIBUTION NOT FROM A POPUKLATION WHICH FOLLOWS NORMAL DISTRIBUTION </a:t>
            </a:r>
            <a:r>
              <a:rPr lang="en-IN" sz="1600" dirty="0">
                <a:solidFill>
                  <a:schemeClr val="bg2">
                    <a:lumMod val="25000"/>
                  </a:schemeClr>
                </a:solidFill>
                <a:effectLst/>
                <a:latin typeface="Rockwell" panose="02060603020205020403" pitchFamily="18" charset="0"/>
                <a:ea typeface="Times New Roman" panose="02020603050405020304" pitchFamily="18" charset="0"/>
                <a:cs typeface="Times New Roman" panose="02020603050405020304" pitchFamily="18" charset="0"/>
              </a:rPr>
              <a:t>.</a:t>
            </a:r>
            <a:endParaRPr lang="en-IN" sz="1600" dirty="0">
              <a:solidFill>
                <a:schemeClr val="bg2">
                  <a:lumMod val="25000"/>
                </a:schemeClr>
              </a:solidFill>
              <a:latin typeface="Rockwell" panose="02060603020205020403" pitchFamily="18" charset="0"/>
            </a:endParaRPr>
          </a:p>
        </p:txBody>
      </p:sp>
      <p:sp>
        <p:nvSpPr>
          <p:cNvPr id="4" name="Title 1">
            <a:extLst>
              <a:ext uri="{FF2B5EF4-FFF2-40B4-BE49-F238E27FC236}">
                <a16:creationId xmlns:a16="http://schemas.microsoft.com/office/drawing/2014/main" id="{2E4BD99E-AF92-86BA-8FBE-DC2F8BF3AB75}"/>
              </a:ext>
            </a:extLst>
          </p:cNvPr>
          <p:cNvSpPr>
            <a:spLocks noGrp="1"/>
          </p:cNvSpPr>
          <p:nvPr>
            <p:ph type="title"/>
          </p:nvPr>
        </p:nvSpPr>
        <p:spPr>
          <a:xfrm>
            <a:off x="405114" y="273935"/>
            <a:ext cx="4398380" cy="542703"/>
          </a:xfrm>
        </p:spPr>
        <p:txBody>
          <a:bodyPr>
            <a:noAutofit/>
            <a:scene3d>
              <a:camera prst="orthographicFront"/>
              <a:lightRig rig="harsh" dir="t"/>
            </a:scene3d>
            <a:sp3d extrusionH="57150" prstMaterial="matte">
              <a:bevelT w="63500" h="12700" prst="angle"/>
              <a:contourClr>
                <a:schemeClr val="bg1">
                  <a:lumMod val="65000"/>
                </a:schemeClr>
              </a:contourClr>
            </a:sp3d>
          </a:bodyPr>
          <a:lstStyle/>
          <a:p>
            <a:pPr marL="457200" indent="-457200">
              <a:buFont typeface="Wingdings" panose="05000000000000000000" pitchFamily="2" charset="2"/>
              <a:buChar char="q"/>
            </a:pPr>
            <a:r>
              <a:rPr lang="en-US" sz="2800" b="1" cap="none" spc="0" dirty="0">
                <a:ln/>
                <a:solidFill>
                  <a:schemeClr val="accent5">
                    <a:lumMod val="50000"/>
                  </a:schemeClr>
                </a:solidFill>
                <a:latin typeface="Algerian" panose="04020705040A02060702" pitchFamily="82" charset="0"/>
                <a:cs typeface="Arial" panose="020B0604020202020204" pitchFamily="34" charset="0"/>
              </a:rPr>
              <a:t> conclusion</a:t>
            </a:r>
            <a:endParaRPr lang="en-IN" sz="2800" b="1" cap="none" spc="0" dirty="0">
              <a:ln/>
              <a:solidFill>
                <a:schemeClr val="accent5">
                  <a:lumMod val="50000"/>
                </a:schemeClr>
              </a:solidFill>
              <a:latin typeface="Algerian" panose="04020705040A02060702" pitchFamily="82" charset="0"/>
              <a:cs typeface="Arial" panose="020B0604020202020204" pitchFamily="34" charset="0"/>
            </a:endParaRPr>
          </a:p>
        </p:txBody>
      </p:sp>
    </p:spTree>
    <p:extLst>
      <p:ext uri="{BB962C8B-B14F-4D97-AF65-F5344CB8AC3E}">
        <p14:creationId xmlns:p14="http://schemas.microsoft.com/office/powerpoint/2010/main" val="4393377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1000"/>
                                        <p:tgtEl>
                                          <p:spTgt spid="3">
                                            <p:txEl>
                                              <p:pRg st="4" end="4"/>
                                            </p:txEl>
                                          </p:spTgt>
                                        </p:tgtEl>
                                      </p:cBhvr>
                                    </p:animEffect>
                                    <p:anim calcmode="lin" valueType="num">
                                      <p:cBhvr>
                                        <p:cTn id="4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animEffect transition="in" filter="fade">
                                      <p:cBhvr>
                                        <p:cTn id="49" dur="1000"/>
                                        <p:tgtEl>
                                          <p:spTgt spid="3">
                                            <p:txEl>
                                              <p:pRg st="5" end="5"/>
                                            </p:txEl>
                                          </p:spTgt>
                                        </p:tgtEl>
                                      </p:cBhvr>
                                    </p:animEffect>
                                    <p:anim calcmode="lin" valueType="num">
                                      <p:cBhvr>
                                        <p:cTn id="5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652D5-C15D-F123-3FED-AA227BDA8252}"/>
              </a:ext>
            </a:extLst>
          </p:cNvPr>
          <p:cNvSpPr>
            <a:spLocks noGrp="1"/>
          </p:cNvSpPr>
          <p:nvPr>
            <p:ph type="title"/>
          </p:nvPr>
        </p:nvSpPr>
        <p:spPr>
          <a:xfrm>
            <a:off x="526863" y="153023"/>
            <a:ext cx="6267476" cy="663615"/>
          </a:xfrm>
        </p:spPr>
        <p:txBody>
          <a:bodyPr>
            <a:normAutofit/>
          </a:bodyPr>
          <a:lstStyle/>
          <a:p>
            <a:pPr marL="571500" indent="-571500">
              <a:buFont typeface="Wingdings" panose="05000000000000000000" pitchFamily="2" charset="2"/>
              <a:buChar char="q"/>
            </a:pPr>
            <a:r>
              <a:rPr lang="en-IN" dirty="0">
                <a:solidFill>
                  <a:srgbClr val="002060"/>
                </a:solidFill>
                <a:effectLst/>
                <a:latin typeface="Algerian" panose="04020705040A02060702" pitchFamily="82" charset="0"/>
                <a:ea typeface="Times New Roman" panose="02020603050405020304" pitchFamily="18" charset="0"/>
                <a:cs typeface="Times New Roman" panose="02020603050405020304" pitchFamily="18" charset="0"/>
              </a:rPr>
              <a:t>REFERENCE:</a:t>
            </a:r>
            <a:endParaRPr lang="en-IN" dirty="0">
              <a:solidFill>
                <a:srgbClr val="002060"/>
              </a:solidFill>
              <a:latin typeface="Algerian" panose="04020705040A02060702" pitchFamily="82" charset="0"/>
            </a:endParaRPr>
          </a:p>
        </p:txBody>
      </p:sp>
      <p:sp>
        <p:nvSpPr>
          <p:cNvPr id="3" name="Content Placeholder 2">
            <a:extLst>
              <a:ext uri="{FF2B5EF4-FFF2-40B4-BE49-F238E27FC236}">
                <a16:creationId xmlns:a16="http://schemas.microsoft.com/office/drawing/2014/main" id="{BC2BE44A-6B6B-576C-DBF5-EA1B5C2E2706}"/>
              </a:ext>
            </a:extLst>
          </p:cNvPr>
          <p:cNvSpPr>
            <a:spLocks noGrp="1"/>
          </p:cNvSpPr>
          <p:nvPr>
            <p:ph idx="1"/>
          </p:nvPr>
        </p:nvSpPr>
        <p:spPr>
          <a:xfrm>
            <a:off x="677334" y="937548"/>
            <a:ext cx="10098696" cy="5660021"/>
          </a:xfrm>
        </p:spPr>
        <p:txBody>
          <a:bodyPr>
            <a:normAutofit fontScale="25000" lnSpcReduction="20000"/>
          </a:bodyPr>
          <a:lstStyle/>
          <a:p>
            <a:pPr>
              <a:lnSpc>
                <a:spcPct val="107000"/>
              </a:lnSpc>
              <a:spcAft>
                <a:spcPts val="800"/>
              </a:spcAft>
              <a:buFont typeface="Wingdings" panose="05000000000000000000" pitchFamily="2" charset="2"/>
              <a:buChar char="§"/>
            </a:pPr>
            <a:r>
              <a:rPr lang="en-IN" sz="4800" dirty="0">
                <a:solidFill>
                  <a:srgbClr val="7030A0"/>
                </a:solidFill>
                <a:effectLst/>
                <a:latin typeface="Rockwell" panose="02060603020205020403" pitchFamily="18" charset="0"/>
                <a:ea typeface="Times New Roman" panose="02020603050405020304" pitchFamily="18" charset="0"/>
                <a:cs typeface="Arial" panose="020B0604020202020204" pitchFamily="34" charset="0"/>
              </a:rPr>
              <a:t>The information used in project have been collected from the sources given below</a:t>
            </a:r>
            <a:r>
              <a:rPr lang="en-IN" sz="4800" dirty="0">
                <a:solidFill>
                  <a:srgbClr val="0070C0"/>
                </a:solidFill>
                <a:effectLst/>
                <a:latin typeface="Rockwell" panose="02060603020205020403" pitchFamily="18" charset="0"/>
                <a:ea typeface="Times New Roman" panose="02020603050405020304" pitchFamily="18" charset="0"/>
                <a:cs typeface="Arial" panose="020B0604020202020204" pitchFamily="34" charset="0"/>
              </a:rPr>
              <a:t>:</a:t>
            </a:r>
            <a:endPar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endParaRPr>
          </a:p>
          <a:p>
            <a:pPr>
              <a:lnSpc>
                <a:spcPct val="107000"/>
              </a:lnSpc>
              <a:spcAft>
                <a:spcPts val="800"/>
              </a:spcAft>
              <a:buClr>
                <a:srgbClr val="92D050"/>
              </a:buClr>
            </a:pP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http://www.stat.yale.edu/Courses/1997-98/101/linmult.htm</a:t>
            </a: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 </a:t>
            </a:r>
          </a:p>
          <a:p>
            <a:pPr>
              <a:lnSpc>
                <a:spcPct val="107000"/>
              </a:lnSpc>
              <a:spcAft>
                <a:spcPts val="800"/>
              </a:spcAft>
              <a:buClr>
                <a:srgbClr val="92D050"/>
              </a:buClr>
            </a:pP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 </a:t>
            </a: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http://www.stat.yale.edu/Courses/1997-98/101/anovareg.htm</a:t>
            </a: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 </a:t>
            </a:r>
            <a:endPar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endParaRPr>
          </a:p>
          <a:p>
            <a:pPr>
              <a:lnSpc>
                <a:spcPct val="107000"/>
              </a:lnSpc>
              <a:spcAft>
                <a:spcPts val="800"/>
              </a:spcAft>
            </a:pPr>
            <a:r>
              <a:rPr lang="en-IN" sz="4800" dirty="0">
                <a:solidFill>
                  <a:srgbClr val="7030A0"/>
                </a:solidFill>
                <a:effectLst/>
                <a:latin typeface="Rockwell" panose="02060603020205020403" pitchFamily="18" charset="0"/>
                <a:ea typeface="Times New Roman" panose="02020603050405020304" pitchFamily="18" charset="0"/>
                <a:cs typeface="Times New Roman" panose="02020603050405020304" pitchFamily="18" charset="0"/>
              </a:rPr>
              <a:t> Introduction to Linear Regression Analysis Book by Douglas Montgomery, Elizabeth A. Peck, and G. Geoffrey Vining </a:t>
            </a:r>
          </a:p>
          <a:p>
            <a:pPr>
              <a:lnSpc>
                <a:spcPct val="107000"/>
              </a:lnSpc>
              <a:spcAft>
                <a:spcPts val="800"/>
              </a:spcAft>
            </a:pP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rPr>
              <a:t> </a:t>
            </a: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https://statsandr.com/blog/multiple-linear-regression-made-simple/</a:t>
            </a: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 </a:t>
            </a:r>
          </a:p>
          <a:p>
            <a:pPr>
              <a:lnSpc>
                <a:spcPct val="107000"/>
              </a:lnSpc>
              <a:spcAft>
                <a:spcPts val="800"/>
              </a:spcAft>
            </a:pP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 https://rc2e.com/linearregressionandanova</a:t>
            </a:r>
            <a:endPar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endParaRPr>
          </a:p>
          <a:p>
            <a:pPr>
              <a:lnSpc>
                <a:spcPct val="107000"/>
              </a:lnSpc>
              <a:spcAft>
                <a:spcPts val="800"/>
              </a:spcAft>
            </a:pPr>
            <a:r>
              <a:rPr lang="en-IN" sz="4800" u="sng" dirty="0">
                <a:solidFill>
                  <a:srgbClr val="0070C0"/>
                </a:solidFill>
                <a:latin typeface="Rockwell" panose="02060603020205020403" pitchFamily="18" charset="0"/>
                <a:ea typeface="Times New Roman" panose="02020603050405020304" pitchFamily="18" charset="0"/>
                <a:cs typeface="Times New Roman" panose="02020603050405020304" pitchFamily="18" charset="0"/>
                <a:hlinkClick r:id="rId3"/>
              </a:rPr>
              <a:t> </a:t>
            </a: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https://www.statology.org/interpret-regression-output-in-r/</a:t>
            </a:r>
            <a:endPar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endParaRPr>
          </a:p>
          <a:p>
            <a:pPr>
              <a:lnSpc>
                <a:spcPct val="107000"/>
              </a:lnSpc>
              <a:spcAft>
                <a:spcPts val="800"/>
              </a:spcAft>
            </a:pP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 </a:t>
            </a: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https://www.statology.org/interpret-glm-output-in-r/</a:t>
            </a:r>
            <a:endPar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endParaRPr>
          </a:p>
          <a:p>
            <a:pPr>
              <a:lnSpc>
                <a:spcPct val="107000"/>
              </a:lnSpc>
              <a:spcAft>
                <a:spcPts val="800"/>
              </a:spcAft>
            </a:pPr>
            <a:r>
              <a:rPr lang="en-IN" sz="48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3"/>
              </a:rPr>
              <a:t> </a:t>
            </a:r>
            <a:r>
              <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hlinkClick r:id="rId4"/>
              </a:rPr>
              <a:t>https://www.statology.org/</a:t>
            </a:r>
            <a:endParaRPr lang="en-IN" sz="4800" u="sng"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endParaRPr>
          </a:p>
          <a:p>
            <a:pPr lvl="0">
              <a:lnSpc>
                <a:spcPct val="115000"/>
              </a:lnSpc>
              <a:spcBef>
                <a:spcPts val="500"/>
              </a:spcBef>
              <a:buClr>
                <a:srgbClr val="002060"/>
              </a:buClr>
              <a:buSzPts val="1600"/>
              <a:buFont typeface="Wingdings" panose="05000000000000000000" pitchFamily="2" charset="2"/>
              <a:buChar char="Ø"/>
            </a:pPr>
            <a:r>
              <a:rPr lang="en-IN" sz="4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Fundamentals of Statistics (Vol - 1) – A. M. Gun, M. K. Gupta, B. Dasgupta</a:t>
            </a:r>
          </a:p>
          <a:p>
            <a:pPr lvl="0">
              <a:lnSpc>
                <a:spcPct val="115000"/>
              </a:lnSpc>
              <a:spcBef>
                <a:spcPts val="500"/>
              </a:spcBef>
              <a:buClr>
                <a:srgbClr val="002060"/>
              </a:buClr>
              <a:buSzPts val="1600"/>
              <a:buFont typeface="Wingdings" panose="05000000000000000000" pitchFamily="2" charset="2"/>
              <a:buChar char="Ø"/>
            </a:pPr>
            <a:r>
              <a:rPr lang="en-IN" sz="4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Fundamentals of Statistics (Vol – 2) – A. M. Gun, M. K. Gupta, B. Dasgupta</a:t>
            </a:r>
            <a:endParaRPr lang="en-IN" sz="4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15000"/>
              </a:lnSpc>
              <a:spcAft>
                <a:spcPts val="1200"/>
              </a:spcAft>
              <a:buClr>
                <a:srgbClr val="002060"/>
              </a:buClr>
              <a:buSzPts val="1600"/>
              <a:buFont typeface="Wingdings" panose="05000000000000000000" pitchFamily="2" charset="2"/>
              <a:buChar char="Ø"/>
            </a:pPr>
            <a:r>
              <a:rPr lang="en-IN" sz="4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An Outlines of Statistical Theory (Vol - 2) – A. M. Gun, M. K. Gupta, B. Dasgupta </a:t>
            </a:r>
          </a:p>
          <a:p>
            <a:pPr>
              <a:lnSpc>
                <a:spcPct val="115000"/>
              </a:lnSpc>
              <a:spcAft>
                <a:spcPts val="1200"/>
              </a:spcAft>
              <a:buClr>
                <a:srgbClr val="002060"/>
              </a:buClr>
              <a:buSzPts val="1600"/>
              <a:buFont typeface="Wingdings" panose="05000000000000000000" pitchFamily="2" charset="2"/>
              <a:buChar char="Ø"/>
            </a:pPr>
            <a:r>
              <a:rPr lang="en-IN" sz="4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Fundamentals of Applied Statistics – S. C. Gupta, V. K. Kapoor</a:t>
            </a:r>
          </a:p>
          <a:p>
            <a:pPr>
              <a:lnSpc>
                <a:spcPct val="115000"/>
              </a:lnSpc>
              <a:spcAft>
                <a:spcPts val="1200"/>
              </a:spcAft>
              <a:buClr>
                <a:srgbClr val="002060"/>
              </a:buClr>
              <a:buSzPts val="1600"/>
              <a:buFont typeface="Wingdings" panose="05000000000000000000" pitchFamily="2" charset="2"/>
              <a:buChar char="Ø"/>
            </a:pPr>
            <a:r>
              <a:rPr lang="en-IN" sz="4800" dirty="0">
                <a:effectLst/>
                <a:latin typeface="Times New Roman" panose="02020603050405020304" pitchFamily="18" charset="0"/>
                <a:ea typeface="Times New Roman" panose="02020603050405020304" pitchFamily="18" charset="0"/>
                <a:cs typeface="Times New Roman" panose="02020603050405020304" pitchFamily="18" charset="0"/>
              </a:rPr>
              <a:t>Google</a:t>
            </a:r>
          </a:p>
          <a:p>
            <a:pPr lvl="0">
              <a:lnSpc>
                <a:spcPct val="115000"/>
              </a:lnSpc>
              <a:spcAft>
                <a:spcPts val="1200"/>
              </a:spcAft>
              <a:buClr>
                <a:srgbClr val="002060"/>
              </a:buClr>
              <a:buSzPts val="1600"/>
              <a:buFont typeface="Wingdings" panose="05000000000000000000" pitchFamily="2" charset="2"/>
              <a:buChar char="Ø"/>
            </a:pPr>
            <a:r>
              <a:rPr lang="en-IN" sz="4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Wikipedia</a:t>
            </a:r>
          </a:p>
          <a:p>
            <a:pPr>
              <a:lnSpc>
                <a:spcPct val="107000"/>
              </a:lnSpc>
              <a:spcAft>
                <a:spcPts val="800"/>
              </a:spcAft>
            </a:pPr>
            <a:endParaRPr lang="en-IN" sz="1300" dirty="0">
              <a:solidFill>
                <a:srgbClr val="0070C0"/>
              </a:solidFill>
              <a:effectLst/>
              <a:latin typeface="Rockwell" panose="02060603020205020403" pitchFamily="18"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r>
              <a:rPr lang="en-IN" sz="13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IN" sz="13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12718073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6" end="16"/>
                                            </p:txEl>
                                          </p:spTgt>
                                        </p:tgtEl>
                                        <p:attrNameLst>
                                          <p:attrName>style.visibility</p:attrName>
                                        </p:attrNameLst>
                                      </p:cBhvr>
                                      <p:to>
                                        <p:strVal val="visible"/>
                                      </p:to>
                                    </p:set>
                                    <p:animEffect transition="in" filter="fade">
                                      <p:cBhvr>
                                        <p:cTn id="7" dur="1000"/>
                                        <p:tgtEl>
                                          <p:spTgt spid="3">
                                            <p:txEl>
                                              <p:pRg st="16" end="16"/>
                                            </p:txEl>
                                          </p:spTgt>
                                        </p:tgtEl>
                                      </p:cBhvr>
                                    </p:animEffect>
                                    <p:anim calcmode="lin" valueType="num">
                                      <p:cBhvr>
                                        <p:cTn id="8" dur="1000" fill="hold"/>
                                        <p:tgtEl>
                                          <p:spTgt spid="3">
                                            <p:txEl>
                                              <p:pRg st="16" end="16"/>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6" end="1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y Do Some People Call Football “Soccer”? | Britannica">
            <a:extLst>
              <a:ext uri="{FF2B5EF4-FFF2-40B4-BE49-F238E27FC236}">
                <a16:creationId xmlns:a16="http://schemas.microsoft.com/office/drawing/2014/main" id="{B2E9718B-12A3-4648-4211-71F446B188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2" b="3806"/>
          <a:stretch/>
        </p:blipFill>
        <p:spPr bwMode="auto">
          <a:xfrm>
            <a:off x="1" y="1"/>
            <a:ext cx="12192000" cy="6858000"/>
          </a:xfrm>
          <a:prstGeom prst="rect">
            <a:avLst/>
          </a:prstGeom>
          <a:blipFill dpi="0" rotWithShape="1">
            <a:blip r:embed="rId3"/>
            <a:srcRect/>
            <a:stretch>
              <a:fillRect/>
            </a:stretch>
          </a:blipFill>
          <a:ln>
            <a:noFill/>
          </a:ln>
          <a:effectLst>
            <a:outerShdw blurRad="152400" dist="50800" dir="5400000" sx="1000" sy="1000" algn="ctr" rotWithShape="0">
              <a:schemeClr val="bg1"/>
            </a:outerShdw>
            <a:reflection stA="0" endPos="65000" dist="50800" dir="5400000" sy="-100000" algn="bl" rotWithShape="0"/>
          </a:effectLst>
        </p:spPr>
      </p:pic>
      <p:sp>
        <p:nvSpPr>
          <p:cNvPr id="3" name="Content Placeholder 2">
            <a:extLst>
              <a:ext uri="{FF2B5EF4-FFF2-40B4-BE49-F238E27FC236}">
                <a16:creationId xmlns:a16="http://schemas.microsoft.com/office/drawing/2014/main" id="{72255F61-8133-A470-F491-34293BA75B99}"/>
              </a:ext>
            </a:extLst>
          </p:cNvPr>
          <p:cNvSpPr>
            <a:spLocks noGrp="1"/>
          </p:cNvSpPr>
          <p:nvPr>
            <p:ph idx="1"/>
          </p:nvPr>
        </p:nvSpPr>
        <p:spPr/>
        <p:txBody>
          <a:bodyPr>
            <a:normAutofit/>
          </a:bodyPr>
          <a:lstStyle/>
          <a:p>
            <a:r>
              <a:rPr lang="en-US" sz="1400" b="0" i="0" dirty="0">
                <a:solidFill>
                  <a:schemeClr val="accent5">
                    <a:lumMod val="75000"/>
                  </a:schemeClr>
                </a:solidFill>
                <a:effectLst/>
                <a:latin typeface="Algerian" panose="04020705040A02060702" pitchFamily="82" charset="0"/>
              </a:rPr>
              <a:t>FIFA is the governing body of association football, beach soccer, and futsal. It was founded in 1904 to oversee international competition and currently has 211 national associations as members. Its headquarters are located in Zurich, Switzerland, and its member associations are divided into six regional confederations: CAF, AFC, UEFA, CONCACAF, OFC, and CONMEBOL. Football is not only a sport but a culture of patriotism, love, and celebration that unites fans from all over the world.</a:t>
            </a:r>
            <a:br>
              <a:rPr lang="en-US" sz="1400" b="0" i="0" dirty="0">
                <a:solidFill>
                  <a:schemeClr val="accent5">
                    <a:lumMod val="75000"/>
                  </a:schemeClr>
                </a:solidFill>
                <a:effectLst/>
                <a:latin typeface="Algerian" panose="04020705040A02060702" pitchFamily="82" charset="0"/>
              </a:rPr>
            </a:br>
            <a:endParaRPr lang="en-IN" sz="1400" dirty="0">
              <a:solidFill>
                <a:schemeClr val="accent5">
                  <a:lumMod val="75000"/>
                </a:schemeClr>
              </a:solidFill>
              <a:latin typeface="Algerian" panose="04020705040A02060702" pitchFamily="82" charset="0"/>
            </a:endParaRPr>
          </a:p>
        </p:txBody>
      </p:sp>
      <p:sp>
        <p:nvSpPr>
          <p:cNvPr id="6" name="Rectangle 5">
            <a:extLst>
              <a:ext uri="{FF2B5EF4-FFF2-40B4-BE49-F238E27FC236}">
                <a16:creationId xmlns:a16="http://schemas.microsoft.com/office/drawing/2014/main" id="{38A02B92-2238-319C-037F-B685741AAF13}"/>
              </a:ext>
            </a:extLst>
          </p:cNvPr>
          <p:cNvSpPr/>
          <p:nvPr/>
        </p:nvSpPr>
        <p:spPr>
          <a:xfrm>
            <a:off x="1002454" y="254000"/>
            <a:ext cx="5330305"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INTRODUCTION:</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(ABOUT </a:t>
            </a:r>
            <a:r>
              <a:rPr lang="en-US" sz="5400" b="1" dirty="0">
                <a:ln w="9525">
                  <a:solidFill>
                    <a:schemeClr val="bg1"/>
                  </a:solidFill>
                  <a:prstDash val="solid"/>
                </a:ln>
                <a:effectLst>
                  <a:outerShdw blurRad="12700" dist="38100" dir="2700000" algn="tl" rotWithShape="0">
                    <a:schemeClr val="bg1">
                      <a:lumMod val="50000"/>
                    </a:schemeClr>
                  </a:outerShdw>
                </a:effectLst>
              </a:rPr>
              <a:t>FIFA)</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pic>
        <p:nvPicPr>
          <p:cNvPr id="8" name="Picture 7">
            <a:extLst>
              <a:ext uri="{FF2B5EF4-FFF2-40B4-BE49-F238E27FC236}">
                <a16:creationId xmlns:a16="http://schemas.microsoft.com/office/drawing/2014/main" id="{41BDCC8F-AD33-FF76-EECF-0E9DE6A7E58C}"/>
              </a:ext>
            </a:extLst>
          </p:cNvPr>
          <p:cNvPicPr>
            <a:picLocks noChangeAspect="1"/>
          </p:cNvPicPr>
          <p:nvPr/>
        </p:nvPicPr>
        <p:blipFill>
          <a:blip r:embed="rId4"/>
          <a:stretch>
            <a:fillRect/>
          </a:stretch>
        </p:blipFill>
        <p:spPr>
          <a:xfrm>
            <a:off x="6193546" y="254000"/>
            <a:ext cx="5451740" cy="1754326"/>
          </a:xfrm>
          <a:prstGeom prst="rect">
            <a:avLst/>
          </a:prstGeom>
        </p:spPr>
      </p:pic>
    </p:spTree>
    <p:extLst>
      <p:ext uri="{BB962C8B-B14F-4D97-AF65-F5344CB8AC3E}">
        <p14:creationId xmlns:p14="http://schemas.microsoft.com/office/powerpoint/2010/main" val="31420585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C4077-A2C8-0E80-BC70-E681DE3F6679}"/>
              </a:ext>
            </a:extLst>
          </p:cNvPr>
          <p:cNvSpPr txBox="1"/>
          <p:nvPr/>
        </p:nvSpPr>
        <p:spPr>
          <a:xfrm>
            <a:off x="1524000" y="2473859"/>
            <a:ext cx="6474106" cy="1200329"/>
          </a:xfrm>
          <a:prstGeom prst="rect">
            <a:avLst/>
          </a:prstGeom>
          <a:noFill/>
        </p:spPr>
        <p:txBody>
          <a:bodyPr wrap="square">
            <a:spAutoFit/>
          </a:bodyPr>
          <a:lstStyle/>
          <a:p>
            <a:pPr algn="ctr"/>
            <a:r>
              <a:rPr lang="en-IN" sz="7200" dirty="0">
                <a:ln w="0"/>
                <a:solidFill>
                  <a:srgbClr val="002060"/>
                </a:solidFill>
                <a:effectLst>
                  <a:reflection blurRad="6350" stA="53000" endA="300" endPos="35500" dir="5400000" sy="-90000" algn="bl" rotWithShape="0"/>
                </a:effectLst>
                <a:latin typeface="Sylfaen" panose="010A0502050306030303" pitchFamily="18" charset="0"/>
                <a:ea typeface="Times New Roman" panose="02020603050405020304" pitchFamily="18" charset="0"/>
                <a:cs typeface="Times New Roman" panose="02020603050405020304" pitchFamily="18" charset="0"/>
              </a:rPr>
              <a:t>Thank You</a:t>
            </a:r>
            <a:endParaRPr lang="en-IN" sz="7200" dirty="0">
              <a:ln w="0"/>
              <a:solidFill>
                <a:srgbClr val="002060"/>
              </a:solidFill>
              <a:effectLst>
                <a:reflection blurRad="6350" stA="53000" endA="300" endPos="35500" dir="5400000" sy="-90000" algn="bl" rotWithShape="0"/>
              </a:effectLst>
              <a:latin typeface="Sylfaen" panose="010A0502050306030303" pitchFamily="18" charset="0"/>
            </a:endParaRPr>
          </a:p>
        </p:txBody>
      </p:sp>
    </p:spTree>
    <p:extLst>
      <p:ext uri="{BB962C8B-B14F-4D97-AF65-F5344CB8AC3E}">
        <p14:creationId xmlns:p14="http://schemas.microsoft.com/office/powerpoint/2010/main" val="5310787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81001-474D-D9B0-8AAC-C5D193ADFCA3}"/>
              </a:ext>
            </a:extLst>
          </p:cNvPr>
          <p:cNvSpPr>
            <a:spLocks noGrp="1"/>
          </p:cNvSpPr>
          <p:nvPr>
            <p:ph type="title"/>
          </p:nvPr>
        </p:nvSpPr>
        <p:spPr/>
        <p:txBody>
          <a:bodyPr>
            <a:normAutofit/>
          </a:bodyPr>
          <a:lstStyle/>
          <a:p>
            <a:r>
              <a:rPr lang="en-IN" sz="4000" b="1" dirty="0">
                <a:solidFill>
                  <a:srgbClr val="00B0F0"/>
                </a:solidFill>
                <a:latin typeface="Algerian" panose="04020705040A02060702" pitchFamily="82" charset="0"/>
              </a:rPr>
              <a:t>ABOUT THE DATASET:</a:t>
            </a:r>
          </a:p>
        </p:txBody>
      </p:sp>
      <p:sp>
        <p:nvSpPr>
          <p:cNvPr id="3" name="Content Placeholder 2">
            <a:extLst>
              <a:ext uri="{FF2B5EF4-FFF2-40B4-BE49-F238E27FC236}">
                <a16:creationId xmlns:a16="http://schemas.microsoft.com/office/drawing/2014/main" id="{E38C66B6-84B0-A29D-95FA-B19C6FC39AB6}"/>
              </a:ext>
            </a:extLst>
          </p:cNvPr>
          <p:cNvSpPr>
            <a:spLocks noGrp="1"/>
          </p:cNvSpPr>
          <p:nvPr>
            <p:ph idx="1"/>
          </p:nvPr>
        </p:nvSpPr>
        <p:spPr>
          <a:xfrm>
            <a:off x="545254" y="1270000"/>
            <a:ext cx="8596668" cy="3880773"/>
          </a:xfrm>
        </p:spPr>
        <p:txBody>
          <a:bodyPr/>
          <a:lstStyle/>
          <a:p>
            <a:r>
              <a:rPr lang="en-IN" sz="1400" dirty="0">
                <a:solidFill>
                  <a:schemeClr val="tx2">
                    <a:lumMod val="50000"/>
                  </a:schemeClr>
                </a:solidFill>
                <a:effectLst/>
                <a:latin typeface="Rockwell" panose="02060603020205020403" pitchFamily="18" charset="0"/>
                <a:ea typeface="Times New Roman" panose="02020603050405020304" pitchFamily="18" charset="0"/>
                <a:cs typeface="Times New Roman" panose="02020603050405020304" pitchFamily="18" charset="0"/>
              </a:rPr>
              <a:t>IT IS THE DATA OF FIFA 2023.WE HAVE VARIOUS RATING OF DIFFERENT PLAYERS.IT HAS OVERALL RATING , POTENTIAL RATING,PACE RATING ,SHOOTING RATING ,PASSING RATING,DRIBBLING RATING ,DEFENDING RATING,PHYSIC RATING,WEAK FOOT RATING,SKILL MOVES RATING AND INTERNATIONAL RATING.THE DATASET HAS  SOME CATEGORICAL DATA AND SOME CONTINUOUS DATA.HERE WEAK FOOT RATING,SKILL MOVES RATING AND INTERNATIONAL RATING ARE THE CATEGORICAL DATA AND THE OTHER RATINGS ARE CONTINUOUS DATA . HERE IN MY DATASET THERE HAS A COLUMN OF PREFERRED FOOT WHERE 0 DENOTES THE PREFERRED FOOT AS LEFT FOOT AND 1 DENOTES THE PREFERRED FOOTAS  RIGHT FOOT.</a:t>
            </a:r>
          </a:p>
          <a:p>
            <a:endParaRPr lang="en-IN" dirty="0"/>
          </a:p>
        </p:txBody>
      </p:sp>
      <p:pic>
        <p:nvPicPr>
          <p:cNvPr id="5" name="Picture 4">
            <a:extLst>
              <a:ext uri="{FF2B5EF4-FFF2-40B4-BE49-F238E27FC236}">
                <a16:creationId xmlns:a16="http://schemas.microsoft.com/office/drawing/2014/main" id="{B1A2A4B8-A7E3-974B-57F4-85736003005C}"/>
              </a:ext>
            </a:extLst>
          </p:cNvPr>
          <p:cNvPicPr>
            <a:picLocks noChangeAspect="1"/>
          </p:cNvPicPr>
          <p:nvPr/>
        </p:nvPicPr>
        <p:blipFill>
          <a:blip r:embed="rId2"/>
          <a:stretch>
            <a:fillRect/>
          </a:stretch>
        </p:blipFill>
        <p:spPr>
          <a:xfrm>
            <a:off x="1417223" y="3285291"/>
            <a:ext cx="6650371" cy="3339029"/>
          </a:xfrm>
          <a:prstGeom prst="rect">
            <a:avLst/>
          </a:prstGeom>
        </p:spPr>
      </p:pic>
    </p:spTree>
    <p:extLst>
      <p:ext uri="{BB962C8B-B14F-4D97-AF65-F5344CB8AC3E}">
        <p14:creationId xmlns:p14="http://schemas.microsoft.com/office/powerpoint/2010/main" val="16376087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E5D50-B5A0-0CAF-BEB3-C87D2B16F2AE}"/>
              </a:ext>
            </a:extLst>
          </p:cNvPr>
          <p:cNvSpPr>
            <a:spLocks noGrp="1"/>
          </p:cNvSpPr>
          <p:nvPr>
            <p:ph idx="1"/>
          </p:nvPr>
        </p:nvSpPr>
        <p:spPr>
          <a:xfrm>
            <a:off x="697654" y="931229"/>
            <a:ext cx="8596668" cy="3880773"/>
          </a:xfrm>
        </p:spPr>
        <p:txBody>
          <a:bodyPr>
            <a:noAutofit/>
          </a:bodyPr>
          <a:lstStyle/>
          <a:p>
            <a:r>
              <a:rPr lang="en-US" sz="1600" dirty="0">
                <a:latin typeface="Rockwell" panose="02060603020205020403" pitchFamily="18" charset="0"/>
              </a:rPr>
              <a:t>OVERALL RATING:- 0-100 </a:t>
            </a:r>
          </a:p>
          <a:p>
            <a:r>
              <a:rPr lang="en-US" sz="1600" dirty="0">
                <a:latin typeface="Rockwell" panose="02060603020205020403" pitchFamily="18" charset="0"/>
              </a:rPr>
              <a:t>POTENTIAL RATING:- 0-99 </a:t>
            </a:r>
          </a:p>
          <a:p>
            <a:r>
              <a:rPr lang="en-US" sz="1600" dirty="0">
                <a:latin typeface="Rockwell" panose="02060603020205020403" pitchFamily="18" charset="0"/>
              </a:rPr>
              <a:t>PACE RATING:-0-100 </a:t>
            </a:r>
          </a:p>
          <a:p>
            <a:r>
              <a:rPr lang="en-US" sz="1600" dirty="0">
                <a:latin typeface="Rockwell" panose="02060603020205020403" pitchFamily="18" charset="0"/>
              </a:rPr>
              <a:t>SHOOTING RATING:- 0-100</a:t>
            </a:r>
          </a:p>
          <a:p>
            <a:r>
              <a:rPr lang="en-US" sz="1600" dirty="0">
                <a:latin typeface="Rockwell" panose="02060603020205020403" pitchFamily="18" charset="0"/>
              </a:rPr>
              <a:t> DRIBBLING RATING:- 0-100 </a:t>
            </a:r>
          </a:p>
          <a:p>
            <a:r>
              <a:rPr lang="en-US" sz="1600" dirty="0">
                <a:latin typeface="Rockwell" panose="02060603020205020403" pitchFamily="18" charset="0"/>
              </a:rPr>
              <a:t>PASSING RATING:- 0-100 </a:t>
            </a:r>
          </a:p>
          <a:p>
            <a:r>
              <a:rPr lang="en-US" sz="1600" dirty="0">
                <a:latin typeface="Rockwell" panose="02060603020205020403" pitchFamily="18" charset="0"/>
              </a:rPr>
              <a:t>DEFENDING RATING:- 0-100</a:t>
            </a:r>
          </a:p>
          <a:p>
            <a:r>
              <a:rPr lang="en-US" sz="1600" dirty="0">
                <a:latin typeface="Rockwell" panose="02060603020205020403" pitchFamily="18" charset="0"/>
              </a:rPr>
              <a:t> PHYSIC RATING:- 0-100 </a:t>
            </a:r>
          </a:p>
          <a:p>
            <a:r>
              <a:rPr lang="en-US" sz="1600" dirty="0">
                <a:latin typeface="Rockwell" panose="02060603020205020403" pitchFamily="18" charset="0"/>
              </a:rPr>
              <a:t>WEAK FOOT RATING:-1,2,3,4,5 </a:t>
            </a:r>
          </a:p>
          <a:p>
            <a:r>
              <a:rPr lang="en-US" sz="1600" dirty="0">
                <a:latin typeface="Rockwell" panose="02060603020205020403" pitchFamily="18" charset="0"/>
              </a:rPr>
              <a:t>SKILL MOVES RATING:- 1,2,3,4,5</a:t>
            </a:r>
          </a:p>
          <a:p>
            <a:r>
              <a:rPr lang="en-US" sz="1600" dirty="0">
                <a:latin typeface="Rockwell" panose="02060603020205020403" pitchFamily="18" charset="0"/>
              </a:rPr>
              <a:t> INTERNATIONAL RATING:- 1,2,3,4,5</a:t>
            </a:r>
          </a:p>
          <a:p>
            <a:r>
              <a:rPr lang="en-US" sz="1600" dirty="0">
                <a:latin typeface="Rockwell" panose="02060603020205020403" pitchFamily="18" charset="0"/>
              </a:rPr>
              <a:t> PREFERRED FOOT :- 0,1</a:t>
            </a:r>
            <a:endParaRPr lang="en-IN" sz="1600" dirty="0">
              <a:latin typeface="Rockwell" panose="02060603020205020403" pitchFamily="18" charset="0"/>
            </a:endParaRPr>
          </a:p>
        </p:txBody>
      </p:sp>
      <p:sp>
        <p:nvSpPr>
          <p:cNvPr id="4" name="Rectangle 3">
            <a:extLst>
              <a:ext uri="{FF2B5EF4-FFF2-40B4-BE49-F238E27FC236}">
                <a16:creationId xmlns:a16="http://schemas.microsoft.com/office/drawing/2014/main" id="{17D64485-89DC-DE9F-2811-D3B0F04BCE3E}"/>
              </a:ext>
            </a:extLst>
          </p:cNvPr>
          <p:cNvSpPr/>
          <p:nvPr/>
        </p:nvSpPr>
        <p:spPr>
          <a:xfrm>
            <a:off x="674488" y="170307"/>
            <a:ext cx="10843033" cy="646331"/>
          </a:xfrm>
          <a:prstGeom prst="rect">
            <a:avLst/>
          </a:prstGeom>
          <a:noFill/>
        </p:spPr>
        <p:txBody>
          <a:bodyPr wrap="none" lIns="91440" tIns="45720" rIns="91440" bIns="45720">
            <a:spAutoFit/>
          </a:bodyPr>
          <a:lstStyle/>
          <a:p>
            <a:pPr algn="ctr"/>
            <a:r>
              <a:rPr lang="en-US" sz="3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lgerian" panose="04020705040A02060702" pitchFamily="82" charset="0"/>
              </a:rPr>
              <a:t>TYPES OF RATING  AND RANGE OF THAT RATINGS:</a:t>
            </a:r>
          </a:p>
        </p:txBody>
      </p:sp>
      <p:pic>
        <p:nvPicPr>
          <p:cNvPr id="1026" name="Picture 2" descr="FIFA 23 Player Ratings: Best Under-21 players revealed">
            <a:extLst>
              <a:ext uri="{FF2B5EF4-FFF2-40B4-BE49-F238E27FC236}">
                <a16:creationId xmlns:a16="http://schemas.microsoft.com/office/drawing/2014/main" id="{9ACD400C-3CBA-C7E6-50FC-3156C62A4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1080" y="1398905"/>
            <a:ext cx="5593080" cy="314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644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DA827-B858-377D-7C49-8A0B374057E1}"/>
              </a:ext>
            </a:extLst>
          </p:cNvPr>
          <p:cNvSpPr>
            <a:spLocks noGrp="1"/>
          </p:cNvSpPr>
          <p:nvPr>
            <p:ph type="title"/>
          </p:nvPr>
        </p:nvSpPr>
        <p:spPr/>
        <p:txBody>
          <a:bodyPr>
            <a:normAutofit/>
          </a:bodyPr>
          <a:lstStyle/>
          <a:p>
            <a:pPr marL="457200" indent="-457200">
              <a:buFont typeface="Wingdings" panose="05000000000000000000" pitchFamily="2" charset="2"/>
              <a:buChar char="Ø"/>
            </a:pPr>
            <a:r>
              <a:rPr lang="en-IN" sz="3200" dirty="0">
                <a:solidFill>
                  <a:srgbClr val="0070C0"/>
                </a:solidFill>
                <a:latin typeface="Algerian" panose="04020705040A02060702" pitchFamily="82" charset="0"/>
              </a:rPr>
              <a:t>SUMMARY OF THE DATASET:-</a:t>
            </a:r>
          </a:p>
        </p:txBody>
      </p:sp>
      <p:pic>
        <p:nvPicPr>
          <p:cNvPr id="12" name="Content Placeholder 11">
            <a:extLst>
              <a:ext uri="{FF2B5EF4-FFF2-40B4-BE49-F238E27FC236}">
                <a16:creationId xmlns:a16="http://schemas.microsoft.com/office/drawing/2014/main" id="{9CEC7891-5873-77DF-B5AD-8B9DD43786C2}"/>
              </a:ext>
            </a:extLst>
          </p:cNvPr>
          <p:cNvPicPr>
            <a:picLocks noGrp="1" noChangeAspect="1"/>
          </p:cNvPicPr>
          <p:nvPr>
            <p:ph idx="1"/>
          </p:nvPr>
        </p:nvPicPr>
        <p:blipFill rotWithShape="1">
          <a:blip r:embed="rId2"/>
          <a:srcRect t="-429" r="5995" b="1"/>
          <a:stretch/>
        </p:blipFill>
        <p:spPr>
          <a:xfrm>
            <a:off x="162100" y="1270000"/>
            <a:ext cx="7102300" cy="4904104"/>
          </a:xfrm>
        </p:spPr>
      </p:pic>
      <p:pic>
        <p:nvPicPr>
          <p:cNvPr id="14" name="Picture 13">
            <a:extLst>
              <a:ext uri="{FF2B5EF4-FFF2-40B4-BE49-F238E27FC236}">
                <a16:creationId xmlns:a16="http://schemas.microsoft.com/office/drawing/2014/main" id="{5E0C026D-B96C-BB58-C2E6-992A53D8D8D0}"/>
              </a:ext>
            </a:extLst>
          </p:cNvPr>
          <p:cNvPicPr>
            <a:picLocks noChangeAspect="1"/>
          </p:cNvPicPr>
          <p:nvPr/>
        </p:nvPicPr>
        <p:blipFill>
          <a:blip r:embed="rId3"/>
          <a:stretch>
            <a:fillRect/>
          </a:stretch>
        </p:blipFill>
        <p:spPr>
          <a:xfrm>
            <a:off x="7239625" y="1288176"/>
            <a:ext cx="1253780" cy="4834096"/>
          </a:xfrm>
          <a:prstGeom prst="rect">
            <a:avLst/>
          </a:prstGeom>
        </p:spPr>
      </p:pic>
      <p:pic>
        <p:nvPicPr>
          <p:cNvPr id="16" name="Picture 15">
            <a:extLst>
              <a:ext uri="{FF2B5EF4-FFF2-40B4-BE49-F238E27FC236}">
                <a16:creationId xmlns:a16="http://schemas.microsoft.com/office/drawing/2014/main" id="{3206CFA9-A9C6-5586-C837-E8ACC6EEF23E}"/>
              </a:ext>
            </a:extLst>
          </p:cNvPr>
          <p:cNvPicPr>
            <a:picLocks noChangeAspect="1"/>
          </p:cNvPicPr>
          <p:nvPr/>
        </p:nvPicPr>
        <p:blipFill>
          <a:blip r:embed="rId4"/>
          <a:stretch>
            <a:fillRect/>
          </a:stretch>
        </p:blipFill>
        <p:spPr>
          <a:xfrm>
            <a:off x="8713349" y="1270000"/>
            <a:ext cx="3018663" cy="4870448"/>
          </a:xfrm>
          <a:prstGeom prst="rect">
            <a:avLst/>
          </a:prstGeom>
          <a:ln>
            <a:solidFill>
              <a:schemeClr val="bg2">
                <a:lumMod val="10000"/>
              </a:schemeClr>
            </a:solidFill>
          </a:ln>
        </p:spPr>
      </p:pic>
    </p:spTree>
    <p:extLst>
      <p:ext uri="{BB962C8B-B14F-4D97-AF65-F5344CB8AC3E}">
        <p14:creationId xmlns:p14="http://schemas.microsoft.com/office/powerpoint/2010/main" val="42942103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3F69DD-ABC2-8153-AF62-9CAFAB834B85}"/>
              </a:ext>
            </a:extLst>
          </p:cNvPr>
          <p:cNvSpPr>
            <a:spLocks noGrp="1"/>
          </p:cNvSpPr>
          <p:nvPr>
            <p:ph idx="1"/>
          </p:nvPr>
        </p:nvSpPr>
        <p:spPr>
          <a:xfrm>
            <a:off x="585768" y="407548"/>
            <a:ext cx="8596668" cy="3880773"/>
          </a:xfrm>
        </p:spPr>
        <p:txBody>
          <a:bodyPr/>
          <a:lstStyle/>
          <a:p>
            <a:r>
              <a:rPr lang="en-US" sz="4000" b="1" dirty="0">
                <a:solidFill>
                  <a:srgbClr val="7030A0"/>
                </a:solidFill>
                <a:latin typeface="Algerian" panose="04020705040A02060702" pitchFamily="82" charset="0"/>
              </a:rPr>
              <a:t>Objective of the project : </a:t>
            </a:r>
          </a:p>
          <a:p>
            <a:r>
              <a:rPr lang="en-US" dirty="0">
                <a:solidFill>
                  <a:srgbClr val="002060"/>
                </a:solidFill>
                <a:latin typeface="Rockwell" panose="02060603020205020403" pitchFamily="18" charset="0"/>
              </a:rPr>
              <a:t>With the given DATASET , our main objective is to find any possible </a:t>
            </a:r>
            <a:r>
              <a:rPr lang="en-US" b="1" dirty="0">
                <a:solidFill>
                  <a:srgbClr val="002060"/>
                </a:solidFill>
                <a:latin typeface="Rockwell" panose="02060603020205020403" pitchFamily="18" charset="0"/>
              </a:rPr>
              <a:t>Association between the RATINGS </a:t>
            </a:r>
            <a:r>
              <a:rPr lang="en-US" dirty="0">
                <a:solidFill>
                  <a:srgbClr val="002060"/>
                </a:solidFill>
                <a:latin typeface="Rockwell" panose="02060603020205020403" pitchFamily="18" charset="0"/>
              </a:rPr>
              <a:t>and the </a:t>
            </a:r>
            <a:r>
              <a:rPr lang="en-US" b="1" dirty="0">
                <a:solidFill>
                  <a:srgbClr val="002060"/>
                </a:solidFill>
                <a:latin typeface="Rockwell" panose="02060603020205020403" pitchFamily="18" charset="0"/>
              </a:rPr>
              <a:t>Relationship between various ratings </a:t>
            </a:r>
            <a:r>
              <a:rPr lang="en-US" dirty="0">
                <a:solidFill>
                  <a:srgbClr val="002060"/>
                </a:solidFill>
                <a:latin typeface="Rockwell" panose="02060603020205020403" pitchFamily="18" charset="0"/>
              </a:rPr>
              <a:t>and </a:t>
            </a:r>
            <a:r>
              <a:rPr lang="en-IN" sz="1800" dirty="0">
                <a:solidFill>
                  <a:srgbClr val="002060"/>
                </a:solidFill>
                <a:effectLst/>
                <a:latin typeface="Rockwell" panose="02060603020205020403" pitchFamily="18" charset="0"/>
                <a:ea typeface="Times New Roman" panose="02020603050405020304" pitchFamily="18" charset="0"/>
              </a:rPr>
              <a:t>to establish the conclusion  based on the results on a few statistical analysis such as </a:t>
            </a:r>
            <a:r>
              <a:rPr lang="en-IN" b="1" dirty="0">
                <a:solidFill>
                  <a:srgbClr val="002060"/>
                </a:solidFill>
                <a:latin typeface="Rockwell" panose="02060603020205020403" pitchFamily="18" charset="0"/>
              </a:rPr>
              <a:t>MULTIVARIATE REGRESSION ANALYSIS,ANOVA,GENERALIZED LINEAR MODEL</a:t>
            </a:r>
            <a:r>
              <a:rPr lang="en-IN" sz="1800" dirty="0">
                <a:solidFill>
                  <a:srgbClr val="002060"/>
                </a:solidFill>
                <a:effectLst/>
                <a:latin typeface="Rockwell" panose="02060603020205020403" pitchFamily="18" charset="0"/>
                <a:ea typeface="Times New Roman" panose="02020603050405020304" pitchFamily="18" charset="0"/>
              </a:rPr>
              <a:t>; creating models </a:t>
            </a:r>
            <a:r>
              <a:rPr lang="en-GB" sz="1800" dirty="0">
                <a:solidFill>
                  <a:srgbClr val="002060"/>
                </a:solidFill>
                <a:effectLst/>
                <a:latin typeface="Rockwell" panose="02060603020205020403" pitchFamily="18" charset="0"/>
                <a:ea typeface="Times New Roman" panose="02020603050405020304" pitchFamily="18" charset="0"/>
              </a:rPr>
              <a:t>and </a:t>
            </a:r>
            <a:r>
              <a:rPr lang="en-IN" sz="1800" dirty="0">
                <a:solidFill>
                  <a:srgbClr val="002060"/>
                </a:solidFill>
                <a:effectLst/>
                <a:latin typeface="Rockwell" panose="02060603020205020403" pitchFamily="18" charset="0"/>
                <a:ea typeface="Times New Roman" panose="02020603050405020304" pitchFamily="18" charset="0"/>
              </a:rPr>
              <a:t>few non-parametric tests on the various data set, whether the models are appropriate or not (using assumptions).</a:t>
            </a:r>
            <a:r>
              <a:rPr lang="en-GB" sz="1800" dirty="0">
                <a:solidFill>
                  <a:srgbClr val="002060"/>
                </a:solidFill>
                <a:effectLst/>
                <a:latin typeface="Rockwell" panose="02060603020205020403" pitchFamily="18" charset="0"/>
                <a:ea typeface="Times New Roman" panose="02020603050405020304" pitchFamily="18" charset="0"/>
              </a:rPr>
              <a:t>The purpose of this analysis is to imply proper understanding of data handling of Football and inference properly about the characteristics .</a:t>
            </a:r>
            <a:endParaRPr lang="en-IN" dirty="0">
              <a:solidFill>
                <a:srgbClr val="002060"/>
              </a:solidFill>
              <a:latin typeface="Rockwell" panose="02060603020205020403" pitchFamily="18" charset="0"/>
            </a:endParaRPr>
          </a:p>
        </p:txBody>
      </p:sp>
      <p:pic>
        <p:nvPicPr>
          <p:cNvPr id="2050" name="Picture 2" descr="FIFA expands 2026 World Cup again to create 104-game program | Sports  News,The Indian Express">
            <a:extLst>
              <a:ext uri="{FF2B5EF4-FFF2-40B4-BE49-F238E27FC236}">
                <a16:creationId xmlns:a16="http://schemas.microsoft.com/office/drawing/2014/main" id="{20BECCEF-9640-4051-97E8-91D135E13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51" y="3676445"/>
            <a:ext cx="5673040" cy="31532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ount of 90+ rated players since FIFA 15 and other interesting statistics  about FIFA Ratings (Updated for FIFA 20!) : r/EASportsFC">
            <a:extLst>
              <a:ext uri="{FF2B5EF4-FFF2-40B4-BE49-F238E27FC236}">
                <a16:creationId xmlns:a16="http://schemas.microsoft.com/office/drawing/2014/main" id="{AD681F89-4981-E54E-ADB6-36C34B73E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201" y="3581667"/>
            <a:ext cx="5082133" cy="2868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9755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wipe(down)">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70635-2D89-3B42-9BB9-7641BE41DE92}"/>
              </a:ext>
            </a:extLst>
          </p:cNvPr>
          <p:cNvSpPr>
            <a:spLocks noGrp="1"/>
          </p:cNvSpPr>
          <p:nvPr>
            <p:ph type="title"/>
          </p:nvPr>
        </p:nvSpPr>
        <p:spPr>
          <a:xfrm>
            <a:off x="659757" y="609600"/>
            <a:ext cx="8614245" cy="1035817"/>
          </a:xfrm>
        </p:spPr>
        <p:txBody>
          <a:bodyPr>
            <a:normAutofit fontScale="90000"/>
          </a:bodyPr>
          <a:lstStyle/>
          <a:p>
            <a:pPr marL="457200" indent="-457200">
              <a:buFont typeface="Wingdings" panose="05000000000000000000" pitchFamily="2" charset="2"/>
              <a:buChar char="Ø"/>
            </a:pPr>
            <a:r>
              <a:rPr lang="en-IN" sz="3200" dirty="0">
                <a:solidFill>
                  <a:srgbClr val="002060"/>
                </a:solidFill>
                <a:latin typeface="Algerian" panose="04020705040A02060702" pitchFamily="82" charset="0"/>
              </a:rPr>
              <a:t>GRAPHICAL REPRESENTATION OF DATA:</a:t>
            </a:r>
            <a:br>
              <a:rPr lang="en-IN" sz="3200" dirty="0">
                <a:solidFill>
                  <a:srgbClr val="002060"/>
                </a:solidFill>
                <a:latin typeface="Algerian" panose="04020705040A02060702" pitchFamily="82" charset="0"/>
              </a:rPr>
            </a:br>
            <a:r>
              <a:rPr lang="en-IN" sz="3200" dirty="0">
                <a:solidFill>
                  <a:srgbClr val="002060"/>
                </a:solidFill>
                <a:latin typeface="Algerian" panose="04020705040A02060702" pitchFamily="82" charset="0"/>
              </a:rPr>
              <a:t>1.</a:t>
            </a:r>
            <a:r>
              <a:rPr lang="en-IN" sz="2400" dirty="0">
                <a:solidFill>
                  <a:srgbClr val="002060"/>
                </a:solidFill>
                <a:latin typeface="Rockwell" panose="02060603020205020403" pitchFamily="18" charset="0"/>
              </a:rPr>
              <a:t>BOX PLOT</a:t>
            </a:r>
            <a:endParaRPr lang="en-IN" sz="3200" dirty="0">
              <a:solidFill>
                <a:srgbClr val="002060"/>
              </a:solidFill>
              <a:latin typeface="Algerian" panose="04020705040A02060702" pitchFamily="82" charset="0"/>
            </a:endParaRPr>
          </a:p>
        </p:txBody>
      </p:sp>
      <p:pic>
        <p:nvPicPr>
          <p:cNvPr id="4" name="Picture 3">
            <a:extLst>
              <a:ext uri="{FF2B5EF4-FFF2-40B4-BE49-F238E27FC236}">
                <a16:creationId xmlns:a16="http://schemas.microsoft.com/office/drawing/2014/main" id="{5732ABC2-9015-1BA4-0C29-0665552E81B4}"/>
              </a:ext>
            </a:extLst>
          </p:cNvPr>
          <p:cNvPicPr>
            <a:picLocks noChangeAspect="1"/>
          </p:cNvPicPr>
          <p:nvPr/>
        </p:nvPicPr>
        <p:blipFill rotWithShape="1">
          <a:blip r:embed="rId2">
            <a:extLst>
              <a:ext uri="{28A0092B-C50C-407E-A947-70E740481C1C}">
                <a14:useLocalDpi xmlns:a14="http://schemas.microsoft.com/office/drawing/2010/main" val="0"/>
              </a:ext>
            </a:extLst>
          </a:blip>
          <a:srcRect l="3015" t="8905" r="4340" b="1929"/>
          <a:stretch/>
        </p:blipFill>
        <p:spPr bwMode="auto">
          <a:xfrm>
            <a:off x="0" y="1645417"/>
            <a:ext cx="5205306" cy="2346960"/>
          </a:xfrm>
          <a:prstGeom prst="rect">
            <a:avLst/>
          </a:prstGeom>
          <a:noFill/>
          <a:ln>
            <a:noFill/>
          </a:ln>
        </p:spPr>
      </p:pic>
      <p:pic>
        <p:nvPicPr>
          <p:cNvPr id="5" name="Content Placeholder 4">
            <a:extLst>
              <a:ext uri="{FF2B5EF4-FFF2-40B4-BE49-F238E27FC236}">
                <a16:creationId xmlns:a16="http://schemas.microsoft.com/office/drawing/2014/main" id="{A12E47CC-B0E1-D192-6AF5-E03301325CC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244" t="12041" r="1523" b="-778"/>
          <a:stretch/>
        </p:blipFill>
        <p:spPr bwMode="auto">
          <a:xfrm>
            <a:off x="5174829" y="1742693"/>
            <a:ext cx="3623734" cy="2437392"/>
          </a:xfrm>
          <a:prstGeom prst="rect">
            <a:avLst/>
          </a:prstGeom>
          <a:noFill/>
          <a:ln>
            <a:noFill/>
          </a:ln>
        </p:spPr>
      </p:pic>
      <p:pic>
        <p:nvPicPr>
          <p:cNvPr id="6" name="Picture 5">
            <a:extLst>
              <a:ext uri="{FF2B5EF4-FFF2-40B4-BE49-F238E27FC236}">
                <a16:creationId xmlns:a16="http://schemas.microsoft.com/office/drawing/2014/main" id="{3E33444D-951E-33D3-2223-9B0D37A2D290}"/>
              </a:ext>
            </a:extLst>
          </p:cNvPr>
          <p:cNvPicPr>
            <a:picLocks noChangeAspect="1"/>
          </p:cNvPicPr>
          <p:nvPr/>
        </p:nvPicPr>
        <p:blipFill rotWithShape="1">
          <a:blip r:embed="rId4">
            <a:extLst>
              <a:ext uri="{28A0092B-C50C-407E-A947-70E740481C1C}">
                <a14:useLocalDpi xmlns:a14="http://schemas.microsoft.com/office/drawing/2010/main" val="0"/>
              </a:ext>
            </a:extLst>
          </a:blip>
          <a:srcRect l="5664" t="4182" r="4535"/>
          <a:stretch/>
        </p:blipFill>
        <p:spPr bwMode="auto">
          <a:xfrm>
            <a:off x="127390" y="4180085"/>
            <a:ext cx="3883502" cy="2461488"/>
          </a:xfrm>
          <a:prstGeom prst="rect">
            <a:avLst/>
          </a:prstGeom>
          <a:noFill/>
          <a:ln>
            <a:noFill/>
          </a:ln>
        </p:spPr>
      </p:pic>
      <p:pic>
        <p:nvPicPr>
          <p:cNvPr id="7" name="Picture 6">
            <a:extLst>
              <a:ext uri="{FF2B5EF4-FFF2-40B4-BE49-F238E27FC236}">
                <a16:creationId xmlns:a16="http://schemas.microsoft.com/office/drawing/2014/main" id="{33C7467A-6DF1-2332-D31E-325F481E36FC}"/>
              </a:ext>
            </a:extLst>
          </p:cNvPr>
          <p:cNvPicPr>
            <a:picLocks noChangeAspect="1"/>
          </p:cNvPicPr>
          <p:nvPr/>
        </p:nvPicPr>
        <p:blipFill rotWithShape="1">
          <a:blip r:embed="rId5">
            <a:extLst>
              <a:ext uri="{28A0092B-C50C-407E-A947-70E740481C1C}">
                <a14:useLocalDpi xmlns:a14="http://schemas.microsoft.com/office/drawing/2010/main" val="0"/>
              </a:ext>
            </a:extLst>
          </a:blip>
          <a:srcRect l="5712" b="2288"/>
          <a:stretch/>
        </p:blipFill>
        <p:spPr bwMode="auto">
          <a:xfrm>
            <a:off x="4591204" y="4180085"/>
            <a:ext cx="4116378" cy="2346961"/>
          </a:xfrm>
          <a:prstGeom prst="rect">
            <a:avLst/>
          </a:prstGeom>
          <a:noFill/>
          <a:ln>
            <a:noFill/>
          </a:ln>
        </p:spPr>
      </p:pic>
      <p:sp>
        <p:nvSpPr>
          <p:cNvPr id="11" name="TextBox 10">
            <a:extLst>
              <a:ext uri="{FF2B5EF4-FFF2-40B4-BE49-F238E27FC236}">
                <a16:creationId xmlns:a16="http://schemas.microsoft.com/office/drawing/2014/main" id="{4BD8EAF8-6A32-23FD-DF0E-79D88B4F527C}"/>
              </a:ext>
            </a:extLst>
          </p:cNvPr>
          <p:cNvSpPr txBox="1"/>
          <p:nvPr/>
        </p:nvSpPr>
        <p:spPr>
          <a:xfrm>
            <a:off x="9164782" y="1933789"/>
            <a:ext cx="2732809" cy="2554545"/>
          </a:xfrm>
          <a:prstGeom prst="rect">
            <a:avLst/>
          </a:prstGeom>
          <a:noFill/>
          <a:ln>
            <a:solidFill>
              <a:srgbClr val="002060"/>
            </a:solidFill>
          </a:ln>
        </p:spPr>
        <p:txBody>
          <a:bodyPr wrap="square" rtlCol="0">
            <a:spAutoFit/>
          </a:bodyPr>
          <a:lstStyle/>
          <a:p>
            <a:pPr marL="285750" indent="-285750">
              <a:buFont typeface="Wingdings" panose="05000000000000000000" pitchFamily="2" charset="2"/>
              <a:buChar char="Ø"/>
            </a:pPr>
            <a:r>
              <a:rPr lang="en-US" sz="2000" dirty="0">
                <a:solidFill>
                  <a:srgbClr val="002060"/>
                </a:solidFill>
                <a:latin typeface="Rockwell Nova" panose="02060503020205020403" pitchFamily="18" charset="0"/>
              </a:rPr>
              <a:t>THE BOX-PLOT OF THE OVERALL , POTENTIAL RATING AND AGE HAS SEVERAL OUTLIERS</a:t>
            </a:r>
            <a:endParaRPr lang="en-IN" sz="2000" dirty="0">
              <a:solidFill>
                <a:srgbClr val="002060"/>
              </a:solidFill>
              <a:latin typeface="Rockwell Nova" panose="02060503020205020403" pitchFamily="18" charset="0"/>
            </a:endParaRPr>
          </a:p>
        </p:txBody>
      </p:sp>
    </p:spTree>
    <p:extLst>
      <p:ext uri="{BB962C8B-B14F-4D97-AF65-F5344CB8AC3E}">
        <p14:creationId xmlns:p14="http://schemas.microsoft.com/office/powerpoint/2010/main" val="1823600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B58352-7739-E15A-D566-3F8B6877AFBF}"/>
              </a:ext>
            </a:extLst>
          </p:cNvPr>
          <p:cNvPicPr>
            <a:picLocks noChangeAspect="1"/>
          </p:cNvPicPr>
          <p:nvPr/>
        </p:nvPicPr>
        <p:blipFill rotWithShape="1">
          <a:blip r:embed="rId2">
            <a:extLst>
              <a:ext uri="{28A0092B-C50C-407E-A947-70E740481C1C}">
                <a14:useLocalDpi xmlns:a14="http://schemas.microsoft.com/office/drawing/2010/main" val="0"/>
              </a:ext>
            </a:extLst>
          </a:blip>
          <a:srcRect l="4795" t="4231" r="3767"/>
          <a:stretch/>
        </p:blipFill>
        <p:spPr bwMode="auto">
          <a:xfrm>
            <a:off x="0" y="111760"/>
            <a:ext cx="5425440" cy="1981200"/>
          </a:xfrm>
          <a:prstGeom prst="rect">
            <a:avLst/>
          </a:prstGeom>
          <a:noFill/>
          <a:ln>
            <a:noFill/>
          </a:ln>
        </p:spPr>
      </p:pic>
      <p:pic>
        <p:nvPicPr>
          <p:cNvPr id="3" name="Picture 2">
            <a:extLst>
              <a:ext uri="{FF2B5EF4-FFF2-40B4-BE49-F238E27FC236}">
                <a16:creationId xmlns:a16="http://schemas.microsoft.com/office/drawing/2014/main" id="{45444855-E760-6E96-AAB6-6E0E4EDEC9CA}"/>
              </a:ext>
            </a:extLst>
          </p:cNvPr>
          <p:cNvPicPr>
            <a:picLocks noChangeAspect="1"/>
          </p:cNvPicPr>
          <p:nvPr/>
        </p:nvPicPr>
        <p:blipFill rotWithShape="1">
          <a:blip r:embed="rId3">
            <a:extLst>
              <a:ext uri="{28A0092B-C50C-407E-A947-70E740481C1C}">
                <a14:useLocalDpi xmlns:a14="http://schemas.microsoft.com/office/drawing/2010/main" val="0"/>
              </a:ext>
            </a:extLst>
          </a:blip>
          <a:srcRect l="4189" t="10995" r="2617" b="3610"/>
          <a:stretch/>
        </p:blipFill>
        <p:spPr bwMode="auto">
          <a:xfrm>
            <a:off x="5425440" y="0"/>
            <a:ext cx="3616960" cy="2367280"/>
          </a:xfrm>
          <a:prstGeom prst="rect">
            <a:avLst/>
          </a:prstGeom>
          <a:noFill/>
          <a:ln>
            <a:noFill/>
          </a:ln>
        </p:spPr>
      </p:pic>
      <p:pic>
        <p:nvPicPr>
          <p:cNvPr id="4" name="Picture 3">
            <a:extLst>
              <a:ext uri="{FF2B5EF4-FFF2-40B4-BE49-F238E27FC236}">
                <a16:creationId xmlns:a16="http://schemas.microsoft.com/office/drawing/2014/main" id="{92810FBD-38E1-AF41-CCCA-20E5AC8EC62E}"/>
              </a:ext>
            </a:extLst>
          </p:cNvPr>
          <p:cNvPicPr>
            <a:picLocks noChangeAspect="1"/>
          </p:cNvPicPr>
          <p:nvPr/>
        </p:nvPicPr>
        <p:blipFill rotWithShape="1">
          <a:blip r:embed="rId4">
            <a:extLst>
              <a:ext uri="{28A0092B-C50C-407E-A947-70E740481C1C}">
                <a14:useLocalDpi xmlns:a14="http://schemas.microsoft.com/office/drawing/2010/main" val="0"/>
              </a:ext>
            </a:extLst>
          </a:blip>
          <a:srcRect l="3781" t="10096" r="1017" b="3750"/>
          <a:stretch/>
        </p:blipFill>
        <p:spPr bwMode="auto">
          <a:xfrm>
            <a:off x="0" y="2092960"/>
            <a:ext cx="4348480" cy="1706881"/>
          </a:xfrm>
          <a:prstGeom prst="rect">
            <a:avLst/>
          </a:prstGeom>
          <a:noFill/>
          <a:ln>
            <a:noFill/>
          </a:ln>
        </p:spPr>
      </p:pic>
      <p:pic>
        <p:nvPicPr>
          <p:cNvPr id="5" name="Picture 4">
            <a:extLst>
              <a:ext uri="{FF2B5EF4-FFF2-40B4-BE49-F238E27FC236}">
                <a16:creationId xmlns:a16="http://schemas.microsoft.com/office/drawing/2014/main" id="{67974D77-8884-2644-1A98-AE94D3790AA0}"/>
              </a:ext>
            </a:extLst>
          </p:cNvPr>
          <p:cNvPicPr>
            <a:picLocks noChangeAspect="1"/>
          </p:cNvPicPr>
          <p:nvPr/>
        </p:nvPicPr>
        <p:blipFill rotWithShape="1">
          <a:blip r:embed="rId5">
            <a:extLst>
              <a:ext uri="{28A0092B-C50C-407E-A947-70E740481C1C}">
                <a14:useLocalDpi xmlns:a14="http://schemas.microsoft.com/office/drawing/2010/main" val="0"/>
              </a:ext>
            </a:extLst>
          </a:blip>
          <a:srcRect l="6038" t="9801" r="3734" b="4018"/>
          <a:stretch/>
        </p:blipFill>
        <p:spPr bwMode="auto">
          <a:xfrm>
            <a:off x="4567613" y="2092960"/>
            <a:ext cx="4937760" cy="1807401"/>
          </a:xfrm>
          <a:prstGeom prst="rect">
            <a:avLst/>
          </a:prstGeom>
          <a:noFill/>
          <a:ln>
            <a:noFill/>
          </a:ln>
        </p:spPr>
      </p:pic>
      <p:pic>
        <p:nvPicPr>
          <p:cNvPr id="6" name="Picture 5">
            <a:extLst>
              <a:ext uri="{FF2B5EF4-FFF2-40B4-BE49-F238E27FC236}">
                <a16:creationId xmlns:a16="http://schemas.microsoft.com/office/drawing/2014/main" id="{16B022CA-6744-4201-3FFF-AF0A0E442CEC}"/>
              </a:ext>
            </a:extLst>
          </p:cNvPr>
          <p:cNvPicPr>
            <a:picLocks noChangeAspect="1"/>
          </p:cNvPicPr>
          <p:nvPr/>
        </p:nvPicPr>
        <p:blipFill rotWithShape="1">
          <a:blip r:embed="rId6">
            <a:extLst>
              <a:ext uri="{28A0092B-C50C-407E-A947-70E740481C1C}">
                <a14:useLocalDpi xmlns:a14="http://schemas.microsoft.com/office/drawing/2010/main" val="0"/>
              </a:ext>
            </a:extLst>
          </a:blip>
          <a:srcRect l="3288" t="12832" r="3061" b="3520"/>
          <a:stretch/>
        </p:blipFill>
        <p:spPr bwMode="auto">
          <a:xfrm>
            <a:off x="0" y="3900361"/>
            <a:ext cx="4429760" cy="2631439"/>
          </a:xfrm>
          <a:prstGeom prst="rect">
            <a:avLst/>
          </a:prstGeom>
          <a:noFill/>
          <a:ln>
            <a:noFill/>
          </a:ln>
        </p:spPr>
      </p:pic>
      <p:pic>
        <p:nvPicPr>
          <p:cNvPr id="7" name="Picture 6">
            <a:extLst>
              <a:ext uri="{FF2B5EF4-FFF2-40B4-BE49-F238E27FC236}">
                <a16:creationId xmlns:a16="http://schemas.microsoft.com/office/drawing/2014/main" id="{415B4419-8B2B-0273-21D6-78357AC409AD}"/>
              </a:ext>
            </a:extLst>
          </p:cNvPr>
          <p:cNvPicPr>
            <a:picLocks noChangeAspect="1"/>
          </p:cNvPicPr>
          <p:nvPr/>
        </p:nvPicPr>
        <p:blipFill rotWithShape="1">
          <a:blip r:embed="rId7">
            <a:extLst>
              <a:ext uri="{28A0092B-C50C-407E-A947-70E740481C1C}">
                <a14:useLocalDpi xmlns:a14="http://schemas.microsoft.com/office/drawing/2010/main" val="0"/>
              </a:ext>
            </a:extLst>
          </a:blip>
          <a:srcRect l="4531" t="14582" r="3142"/>
          <a:stretch/>
        </p:blipFill>
        <p:spPr bwMode="auto">
          <a:xfrm>
            <a:off x="4648893" y="4025326"/>
            <a:ext cx="4775200" cy="2720914"/>
          </a:xfrm>
          <a:prstGeom prst="rect">
            <a:avLst/>
          </a:prstGeom>
          <a:noFill/>
          <a:ln>
            <a:noFill/>
          </a:ln>
        </p:spPr>
      </p:pic>
      <p:sp>
        <p:nvSpPr>
          <p:cNvPr id="11" name="TextBox 10">
            <a:extLst>
              <a:ext uri="{FF2B5EF4-FFF2-40B4-BE49-F238E27FC236}">
                <a16:creationId xmlns:a16="http://schemas.microsoft.com/office/drawing/2014/main" id="{8D95C30A-A695-180F-D91E-92AF0C886784}"/>
              </a:ext>
            </a:extLst>
          </p:cNvPr>
          <p:cNvSpPr txBox="1"/>
          <p:nvPr/>
        </p:nvSpPr>
        <p:spPr>
          <a:xfrm>
            <a:off x="9975273" y="2254827"/>
            <a:ext cx="2098963" cy="2308324"/>
          </a:xfrm>
          <a:prstGeom prst="rect">
            <a:avLst/>
          </a:prstGeom>
          <a:noFill/>
          <a:ln>
            <a:solidFill>
              <a:srgbClr val="002060"/>
            </a:solidFill>
          </a:ln>
        </p:spPr>
        <p:txBody>
          <a:bodyPr wrap="square" rtlCol="0">
            <a:spAutoFit/>
          </a:bodyPr>
          <a:lstStyle/>
          <a:p>
            <a:pPr marL="285750" indent="-285750">
              <a:buFont typeface="Wingdings" panose="05000000000000000000" pitchFamily="2" charset="2"/>
              <a:buChar char="Ø"/>
            </a:pPr>
            <a:r>
              <a:rPr lang="en-US" sz="1800" dirty="0">
                <a:solidFill>
                  <a:srgbClr val="002060"/>
                </a:solidFill>
                <a:latin typeface="Rockwell Nova" panose="02060503020205020403" pitchFamily="18" charset="0"/>
              </a:rPr>
              <a:t>THE BOX-PLOT OF THE WEIGHT AND THE PACE RATING HAS SEVERAL OUTLIERS</a:t>
            </a:r>
            <a:endParaRPr lang="en-IN" sz="1800" dirty="0">
              <a:solidFill>
                <a:srgbClr val="002060"/>
              </a:solidFill>
              <a:latin typeface="Rockwell Nova" panose="02060503020205020403" pitchFamily="18" charset="0"/>
            </a:endParaRPr>
          </a:p>
          <a:p>
            <a:endParaRPr lang="en-IN" dirty="0"/>
          </a:p>
        </p:txBody>
      </p:sp>
    </p:spTree>
    <p:extLst>
      <p:ext uri="{BB962C8B-B14F-4D97-AF65-F5344CB8AC3E}">
        <p14:creationId xmlns:p14="http://schemas.microsoft.com/office/powerpoint/2010/main" val="38027169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865</TotalTime>
  <Words>3660</Words>
  <Application>Microsoft Office PowerPoint</Application>
  <PresentationFormat>Widescreen</PresentationFormat>
  <Paragraphs>424</Paragraphs>
  <Slides>30</Slides>
  <Notes>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Facet</vt:lpstr>
      <vt:lpstr>PowerPoint Presentation</vt:lpstr>
      <vt:lpstr> </vt:lpstr>
      <vt:lpstr>PowerPoint Presentation</vt:lpstr>
      <vt:lpstr>ABOUT THE DATASET:</vt:lpstr>
      <vt:lpstr>PowerPoint Presentation</vt:lpstr>
      <vt:lpstr>SUMMARY OF THE DATASET:-</vt:lpstr>
      <vt:lpstr>PowerPoint Presentation</vt:lpstr>
      <vt:lpstr>GRAPHICAL REPRESENTATION OF DATA: 1.BOX PLOT</vt:lpstr>
      <vt:lpstr>PowerPoint Presentation</vt:lpstr>
      <vt:lpstr>PowerPoint Presentation</vt:lpstr>
      <vt:lpstr>2.HISTOGRAM</vt:lpstr>
      <vt:lpstr>PowerPoint Presentation</vt:lpstr>
      <vt:lpstr>PowerPoint Presentation</vt:lpstr>
      <vt:lpstr>Shapiro-Wilk test</vt:lpstr>
      <vt:lpstr>NORMAL Q-Q PLOT</vt:lpstr>
      <vt:lpstr>We can see the clear departure from straight line in this Q-Q plot ,indicating that the dataset likely does not follow a normal distribution. </vt:lpstr>
      <vt:lpstr>NON-PARAMETRIC TEST</vt:lpstr>
      <vt:lpstr>2. One sample Kolmogorov Smirnov test:-(to check whether the data come from a poisson distribution or not) </vt:lpstr>
      <vt:lpstr>3.TWO sample Kolmogorov Smirnov test:-(to check whether the TWO dataSET come from a SAME distribution or not) </vt:lpstr>
      <vt:lpstr>4. .WILCOXON SIGNED RANK TEST:-(NON PARAMETRIC VERSION OF PAIRED T-TEST) </vt:lpstr>
      <vt:lpstr>CORRELATION PLOT: </vt:lpstr>
      <vt:lpstr>CORRELATION TEST</vt:lpstr>
      <vt:lpstr>TWO SAMPLE t-TEST</vt:lpstr>
      <vt:lpstr>ANOVA(analysis of variance)</vt:lpstr>
      <vt:lpstr>REGRESSION ANALYSIS:- (1.Multiple Linear Regression ) </vt:lpstr>
      <vt:lpstr>2.Generalized Linear Model </vt:lpstr>
      <vt:lpstr>PowerPoint Presentation</vt:lpstr>
      <vt:lpstr> 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Rajdeep Nandi</dc:creator>
  <cp:lastModifiedBy>nandirajdeep07@gmail.com</cp:lastModifiedBy>
  <cp:revision>13</cp:revision>
  <dcterms:created xsi:type="dcterms:W3CDTF">2023-05-08T02:10:25Z</dcterms:created>
  <dcterms:modified xsi:type="dcterms:W3CDTF">2023-05-24T02:27:29Z</dcterms:modified>
</cp:coreProperties>
</file>